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Lst>
  <p:sldSz cy="5143500" cx="9144000"/>
  <p:notesSz cx="6858000" cy="9144000"/>
  <p:embeddedFontLst>
    <p:embeddedFont>
      <p:font typeface="Ubuntu"/>
      <p:regular r:id="rId66"/>
      <p:bold r:id="rId67"/>
      <p:italic r:id="rId68"/>
      <p:boldItalic r:id="rId69"/>
    </p:embeddedFont>
    <p:embeddedFont>
      <p:font typeface="Roboto"/>
      <p:regular r:id="rId70"/>
      <p:bold r:id="rId71"/>
      <p:italic r:id="rId72"/>
      <p:boldItalic r:id="rId73"/>
    </p:embeddedFont>
    <p:embeddedFont>
      <p:font typeface="Merriweather"/>
      <p:regular r:id="rId74"/>
      <p:bold r:id="rId75"/>
      <p:italic r:id="rId76"/>
      <p:boldItalic r:id="rId7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font" Target="fonts/Roboto-boldItalic.fntdata"/><Relationship Id="rId72" Type="http://schemas.openxmlformats.org/officeDocument/2006/relationships/font" Target="fonts/Roboto-italic.fntdata"/><Relationship Id="rId31" Type="http://schemas.openxmlformats.org/officeDocument/2006/relationships/slide" Target="slides/slide26.xml"/><Relationship Id="rId75" Type="http://schemas.openxmlformats.org/officeDocument/2006/relationships/font" Target="fonts/Merriweather-bold.fntdata"/><Relationship Id="rId30" Type="http://schemas.openxmlformats.org/officeDocument/2006/relationships/slide" Target="slides/slide25.xml"/><Relationship Id="rId74" Type="http://schemas.openxmlformats.org/officeDocument/2006/relationships/font" Target="fonts/Merriweather-regular.fntdata"/><Relationship Id="rId33" Type="http://schemas.openxmlformats.org/officeDocument/2006/relationships/slide" Target="slides/slide28.xml"/><Relationship Id="rId77" Type="http://schemas.openxmlformats.org/officeDocument/2006/relationships/font" Target="fonts/Merriweather-boldItalic.fntdata"/><Relationship Id="rId32" Type="http://schemas.openxmlformats.org/officeDocument/2006/relationships/slide" Target="slides/slide27.xml"/><Relationship Id="rId76" Type="http://schemas.openxmlformats.org/officeDocument/2006/relationships/font" Target="fonts/Merriweather-italic.fntdata"/><Relationship Id="rId35" Type="http://schemas.openxmlformats.org/officeDocument/2006/relationships/slide" Target="slides/slide30.xml"/><Relationship Id="rId34" Type="http://schemas.openxmlformats.org/officeDocument/2006/relationships/slide" Target="slides/slide29.xml"/><Relationship Id="rId71" Type="http://schemas.openxmlformats.org/officeDocument/2006/relationships/font" Target="fonts/Roboto-bold.fntdata"/><Relationship Id="rId70" Type="http://schemas.openxmlformats.org/officeDocument/2006/relationships/font" Target="fonts/Roboto-regular.fntdata"/><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font" Target="fonts/Ubuntu-regular.fntdata"/><Relationship Id="rId21" Type="http://schemas.openxmlformats.org/officeDocument/2006/relationships/slide" Target="slides/slide16.xml"/><Relationship Id="rId65" Type="http://schemas.openxmlformats.org/officeDocument/2006/relationships/slide" Target="slides/slide60.xml"/><Relationship Id="rId24" Type="http://schemas.openxmlformats.org/officeDocument/2006/relationships/slide" Target="slides/slide19.xml"/><Relationship Id="rId68" Type="http://schemas.openxmlformats.org/officeDocument/2006/relationships/font" Target="fonts/Ubuntu-italic.fntdata"/><Relationship Id="rId23" Type="http://schemas.openxmlformats.org/officeDocument/2006/relationships/slide" Target="slides/slide18.xml"/><Relationship Id="rId67" Type="http://schemas.openxmlformats.org/officeDocument/2006/relationships/font" Target="fonts/Ubuntu-bold.fntdata"/><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font" Target="fonts/Ubuntu-boldItalic.fntdata"/><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1110d01495a_1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1110d01495a_1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1110d01495a_1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1110d01495a_1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1110d01495a_1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1110d01495a_1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1110d01495a_1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1110d01495a_1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1110d01495a_1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1110d01495a_1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1110d01495a_1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1110d01495a_1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1110d01495a_1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1110d01495a_1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1110d01495a_1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1110d01495a_1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1110d01495a_1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1110d01495a_1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1110d01495a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1110d01495a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1110d01495a_0_3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1110d01495a_0_3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1110d01495a_5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1110d01495a_5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1110d01495a_5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1110d01495a_5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1110d01495a_5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1110d01495a_5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1110d01495a_5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1110d01495a_5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1110d01495a_6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1110d01495a_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1110d01495a_6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1110d01495a_6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1110d01495a_6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1110d01495a_6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1110d01495a_6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1110d01495a_6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1110d01495a_7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1110d01495a_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1110d01495a_7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1110d01495a_7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10fe4c215bc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10fe4c215bc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1110d01495a_7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1110d01495a_7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1110d01495a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1110d01495a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1110d01495a_4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1110d01495a_4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1110d01495a_4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1110d01495a_4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1110d01495a_4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1110d01495a_4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1110d01495a_4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1110d01495a_4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1110d01495a_4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1110d01495a_4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1110d01495a_4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1110d01495a_4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1110d01495a_4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1110d01495a_4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1110d01495a_4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1110d01495a_4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g1110d01495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g1110d01495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1110d01495a_4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1110d01495a_4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1110d01495a_4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1110d01495a_4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1110d01495a_4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1110d01495a_4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1110d01495a_4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1110d01495a_4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1110d01495a_4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1110d01495a_4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1110d01495a_4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1110d01495a_4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1110d01495a_4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1110d01495a_4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1110d01495a_4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1110d01495a_4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1110d01495a_4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1110d01495a_4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1110d01495a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1110d01495a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1110d01495a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1110d01495a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1110d01495a_1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1110d01495a_1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1110d01495a_1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1110d01495a_1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1110d01495a_1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1110d01495a_1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10fe4c215bc_2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10fe4c215bc_2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g1110d01495a_1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2" name="Google Shape;392;g1110d01495a_1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g1110d01495a_1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8" name="Google Shape;398;g1110d01495a_1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10fe4c215bc_2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4" name="Google Shape;404;g10fe4c215bc_2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g10fe4c215bc_2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0" name="Google Shape;410;g10fe4c215bc_2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g10fe4c215bc_2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6" name="Google Shape;416;g10fe4c215bc_2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g10fe4c215bc_2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2" name="Google Shape;422;g10fe4c215bc_2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1110d01495a_1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1110d01495a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g1110d01495a_1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8" name="Google Shape;428;g1110d01495a_1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1110d01495a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1110d01495a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1110d01495a_1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1110d01495a_1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1110d01495a_1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1110d01495a_1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rtl="0" algn="ctr">
              <a:spcBef>
                <a:spcPts val="0"/>
              </a:spcBef>
              <a:spcAft>
                <a:spcPts val="0"/>
              </a:spcAft>
              <a:buSzPts val="1800"/>
              <a:buChar char="●"/>
              <a:defRPr/>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0"/>
              </a:spcBef>
              <a:spcAft>
                <a:spcPts val="0"/>
              </a:spcAft>
              <a:buClr>
                <a:schemeClr val="dk2"/>
              </a:buClr>
              <a:buSzPts val="1400"/>
              <a:buChar char="○"/>
              <a:defRPr>
                <a:solidFill>
                  <a:schemeClr val="dk2"/>
                </a:solidFill>
              </a:defRPr>
            </a:lvl2pPr>
            <a:lvl3pPr indent="-317500" lvl="2" marL="1371600" rtl="0">
              <a:lnSpc>
                <a:spcPct val="115000"/>
              </a:lnSpc>
              <a:spcBef>
                <a:spcPts val="0"/>
              </a:spcBef>
              <a:spcAft>
                <a:spcPts val="0"/>
              </a:spcAft>
              <a:buClr>
                <a:schemeClr val="dk2"/>
              </a:buClr>
              <a:buSzPts val="1400"/>
              <a:buChar char="■"/>
              <a:defRPr>
                <a:solidFill>
                  <a:schemeClr val="dk2"/>
                </a:solidFill>
              </a:defRPr>
            </a:lvl3pPr>
            <a:lvl4pPr indent="-317500" lvl="3" marL="1828800" rtl="0">
              <a:lnSpc>
                <a:spcPct val="115000"/>
              </a:lnSpc>
              <a:spcBef>
                <a:spcPts val="0"/>
              </a:spcBef>
              <a:spcAft>
                <a:spcPts val="0"/>
              </a:spcAft>
              <a:buClr>
                <a:schemeClr val="dk2"/>
              </a:buClr>
              <a:buSzPts val="1400"/>
              <a:buChar char="●"/>
              <a:defRPr>
                <a:solidFill>
                  <a:schemeClr val="dk2"/>
                </a:solidFill>
              </a:defRPr>
            </a:lvl4pPr>
            <a:lvl5pPr indent="-317500" lvl="4" marL="2286000" rtl="0">
              <a:lnSpc>
                <a:spcPct val="115000"/>
              </a:lnSpc>
              <a:spcBef>
                <a:spcPts val="0"/>
              </a:spcBef>
              <a:spcAft>
                <a:spcPts val="0"/>
              </a:spcAft>
              <a:buClr>
                <a:schemeClr val="dk2"/>
              </a:buClr>
              <a:buSzPts val="1400"/>
              <a:buChar char="○"/>
              <a:defRPr>
                <a:solidFill>
                  <a:schemeClr val="dk2"/>
                </a:solidFill>
              </a:defRPr>
            </a:lvl5pPr>
            <a:lvl6pPr indent="-317500" lvl="5" marL="2743200" rtl="0">
              <a:lnSpc>
                <a:spcPct val="115000"/>
              </a:lnSpc>
              <a:spcBef>
                <a:spcPts val="0"/>
              </a:spcBef>
              <a:spcAft>
                <a:spcPts val="0"/>
              </a:spcAft>
              <a:buClr>
                <a:schemeClr val="dk2"/>
              </a:buClr>
              <a:buSzPts val="1400"/>
              <a:buChar char="■"/>
              <a:defRPr>
                <a:solidFill>
                  <a:schemeClr val="dk2"/>
                </a:solidFill>
              </a:defRPr>
            </a:lvl6pPr>
            <a:lvl7pPr indent="-317500" lvl="6" marL="3200400" rtl="0">
              <a:lnSpc>
                <a:spcPct val="115000"/>
              </a:lnSpc>
              <a:spcBef>
                <a:spcPts val="0"/>
              </a:spcBef>
              <a:spcAft>
                <a:spcPts val="0"/>
              </a:spcAft>
              <a:buClr>
                <a:schemeClr val="dk2"/>
              </a:buClr>
              <a:buSzPts val="1400"/>
              <a:buChar char="●"/>
              <a:defRPr>
                <a:solidFill>
                  <a:schemeClr val="dk2"/>
                </a:solidFill>
              </a:defRPr>
            </a:lvl7pPr>
            <a:lvl8pPr indent="-317500" lvl="7" marL="3657600" rtl="0">
              <a:lnSpc>
                <a:spcPct val="115000"/>
              </a:lnSpc>
              <a:spcBef>
                <a:spcPts val="0"/>
              </a:spcBef>
              <a:spcAft>
                <a:spcPts val="0"/>
              </a:spcAft>
              <a:buClr>
                <a:schemeClr val="dk2"/>
              </a:buClr>
              <a:buSzPts val="1400"/>
              <a:buChar char="○"/>
              <a:defRPr>
                <a:solidFill>
                  <a:schemeClr val="dk2"/>
                </a:solidFill>
              </a:defRPr>
            </a:lvl8pPr>
            <a:lvl9pPr indent="-317500" lvl="8" marL="4114800" rtl="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5.png"/><Relationship Id="rId4" Type="http://schemas.openxmlformats.org/officeDocument/2006/relationships/image" Target="../media/image17.png"/><Relationship Id="rId5"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31.png"/><Relationship Id="rId4" Type="http://schemas.openxmlformats.org/officeDocument/2006/relationships/image" Target="../media/image20.png"/><Relationship Id="rId5" Type="http://schemas.openxmlformats.org/officeDocument/2006/relationships/image" Target="../media/image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9.png"/><Relationship Id="rId4" Type="http://schemas.openxmlformats.org/officeDocument/2006/relationships/image" Target="../media/image25.png"/><Relationship Id="rId5" Type="http://schemas.openxmlformats.org/officeDocument/2006/relationships/image" Target="../media/image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49.png"/><Relationship Id="rId4" Type="http://schemas.openxmlformats.org/officeDocument/2006/relationships/image" Target="../media/image2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4.png"/><Relationship Id="rId4" Type="http://schemas.openxmlformats.org/officeDocument/2006/relationships/image" Target="../media/image1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2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2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3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3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3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4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3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2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30.png"/><Relationship Id="rId4" Type="http://schemas.openxmlformats.org/officeDocument/2006/relationships/image" Target="../media/image3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34.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5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38.png"/><Relationship Id="rId4" Type="http://schemas.openxmlformats.org/officeDocument/2006/relationships/image" Target="../media/image3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40.png"/><Relationship Id="rId4" Type="http://schemas.openxmlformats.org/officeDocument/2006/relationships/image" Target="../media/image5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48.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42.png"/><Relationship Id="rId4" Type="http://schemas.openxmlformats.org/officeDocument/2006/relationships/image" Target="../media/image45.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43.png"/><Relationship Id="rId4" Type="http://schemas.openxmlformats.org/officeDocument/2006/relationships/image" Target="../media/image58.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46.png"/><Relationship Id="rId4" Type="http://schemas.openxmlformats.org/officeDocument/2006/relationships/image" Target="../media/image47.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44.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62.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50.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55.png"/><Relationship Id="rId4" Type="http://schemas.openxmlformats.org/officeDocument/2006/relationships/image" Target="../media/image51.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56.png"/><Relationship Id="rId4" Type="http://schemas.openxmlformats.org/officeDocument/2006/relationships/image" Target="../media/image54.png"/><Relationship Id="rId5" Type="http://schemas.openxmlformats.org/officeDocument/2006/relationships/image" Target="../media/image61.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63.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59.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64.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57.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65.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6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6.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103900" y="445325"/>
            <a:ext cx="8728500" cy="1365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SzPts val="990"/>
              <a:buNone/>
            </a:pPr>
            <a:r>
              <a:rPr lang="en" sz="3480"/>
              <a:t>Workflow of IPv4 layer and Routing in NS3</a:t>
            </a:r>
            <a:endParaRPr sz="3480"/>
          </a:p>
          <a:p>
            <a:pPr indent="0" lvl="0" marL="0" rtl="0" algn="ctr">
              <a:spcBef>
                <a:spcPts val="0"/>
              </a:spcBef>
              <a:spcAft>
                <a:spcPts val="0"/>
              </a:spcAft>
              <a:buSzPts val="990"/>
              <a:buNone/>
            </a:pPr>
            <a:r>
              <a:rPr b="1" lang="en" sz="3480">
                <a:latin typeface="Merriweather"/>
                <a:ea typeface="Merriweather"/>
                <a:cs typeface="Merriweather"/>
                <a:sym typeface="Merriweather"/>
              </a:rPr>
              <a:t>AODV</a:t>
            </a:r>
            <a:endParaRPr b="1" sz="3480">
              <a:latin typeface="Merriweather"/>
              <a:ea typeface="Merriweather"/>
              <a:cs typeface="Merriweather"/>
              <a:sym typeface="Merriweather"/>
            </a:endParaRPr>
          </a:p>
        </p:txBody>
      </p:sp>
      <p:sp>
        <p:nvSpPr>
          <p:cNvPr id="55" name="Google Shape;55;p13"/>
          <p:cNvSpPr txBox="1"/>
          <p:nvPr>
            <p:ph idx="1" type="subTitle"/>
          </p:nvPr>
        </p:nvSpPr>
        <p:spPr>
          <a:xfrm>
            <a:off x="311700" y="3488375"/>
            <a:ext cx="8439000" cy="1321200"/>
          </a:xfrm>
          <a:prstGeom prst="rect">
            <a:avLst/>
          </a:prstGeom>
        </p:spPr>
        <p:txBody>
          <a:bodyPr anchorCtr="0" anchor="t" bIns="91425" lIns="91425" spcFirstLastPara="1" rIns="91425" wrap="square" tIns="91425">
            <a:normAutofit fontScale="77500" lnSpcReduction="20000"/>
          </a:bodyPr>
          <a:lstStyle/>
          <a:p>
            <a:pPr indent="0" lvl="0" marL="0" rtl="0" algn="r">
              <a:spcBef>
                <a:spcPts val="0"/>
              </a:spcBef>
              <a:spcAft>
                <a:spcPts val="0"/>
              </a:spcAft>
              <a:buNone/>
            </a:pPr>
            <a:r>
              <a:rPr b="1" lang="en"/>
              <a:t>Presented By:</a:t>
            </a:r>
            <a:endParaRPr b="1"/>
          </a:p>
          <a:p>
            <a:pPr indent="0" lvl="0" marL="0" rtl="0" algn="r">
              <a:spcBef>
                <a:spcPts val="0"/>
              </a:spcBef>
              <a:spcAft>
                <a:spcPts val="0"/>
              </a:spcAft>
              <a:buNone/>
            </a:pPr>
            <a:r>
              <a:rPr lang="en"/>
              <a:t>1705043</a:t>
            </a:r>
            <a:endParaRPr/>
          </a:p>
          <a:p>
            <a:pPr indent="0" lvl="0" marL="0" rtl="0" algn="r">
              <a:spcBef>
                <a:spcPts val="0"/>
              </a:spcBef>
              <a:spcAft>
                <a:spcPts val="0"/>
              </a:spcAft>
              <a:buNone/>
            </a:pPr>
            <a:r>
              <a:rPr lang="en"/>
              <a:t>1705053</a:t>
            </a:r>
            <a:endParaRPr/>
          </a:p>
          <a:p>
            <a:pPr indent="0" lvl="0" marL="0" rtl="0" algn="r">
              <a:spcBef>
                <a:spcPts val="0"/>
              </a:spcBef>
              <a:spcAft>
                <a:spcPts val="0"/>
              </a:spcAft>
              <a:buNone/>
            </a:pPr>
            <a:r>
              <a:rPr lang="en"/>
              <a:t>1705060</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22"/>
          <p:cNvSpPr txBox="1"/>
          <p:nvPr>
            <p:ph type="title"/>
          </p:nvPr>
        </p:nvSpPr>
        <p:spPr>
          <a:xfrm>
            <a:off x="311700" y="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RrepHeader</a:t>
            </a:r>
            <a:endParaRPr/>
          </a:p>
        </p:txBody>
      </p:sp>
      <p:pic>
        <p:nvPicPr>
          <p:cNvPr id="112" name="Google Shape;112;p22"/>
          <p:cNvPicPr preferRelativeResize="0"/>
          <p:nvPr/>
        </p:nvPicPr>
        <p:blipFill>
          <a:blip r:embed="rId3">
            <a:alphaModFix/>
          </a:blip>
          <a:stretch>
            <a:fillRect/>
          </a:stretch>
        </p:blipFill>
        <p:spPr>
          <a:xfrm>
            <a:off x="404813" y="1095900"/>
            <a:ext cx="8334375" cy="34671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23"/>
          <p:cNvSpPr txBox="1"/>
          <p:nvPr>
            <p:ph type="title"/>
          </p:nvPr>
        </p:nvSpPr>
        <p:spPr>
          <a:xfrm>
            <a:off x="311700" y="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RrepHeader</a:t>
            </a:r>
            <a:endParaRPr/>
          </a:p>
        </p:txBody>
      </p:sp>
      <p:pic>
        <p:nvPicPr>
          <p:cNvPr id="118" name="Google Shape;118;p23"/>
          <p:cNvPicPr preferRelativeResize="0"/>
          <p:nvPr/>
        </p:nvPicPr>
        <p:blipFill>
          <a:blip r:embed="rId3">
            <a:alphaModFix/>
          </a:blip>
          <a:stretch>
            <a:fillRect/>
          </a:stretch>
        </p:blipFill>
        <p:spPr>
          <a:xfrm>
            <a:off x="342900" y="1017713"/>
            <a:ext cx="8458200" cy="37814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24"/>
          <p:cNvSpPr txBox="1"/>
          <p:nvPr>
            <p:ph type="title"/>
          </p:nvPr>
        </p:nvSpPr>
        <p:spPr>
          <a:xfrm>
            <a:off x="311700" y="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RrepHeader</a:t>
            </a:r>
            <a:endParaRPr/>
          </a:p>
        </p:txBody>
      </p:sp>
      <p:pic>
        <p:nvPicPr>
          <p:cNvPr id="124" name="Google Shape;124;p24"/>
          <p:cNvPicPr preferRelativeResize="0"/>
          <p:nvPr/>
        </p:nvPicPr>
        <p:blipFill>
          <a:blip r:embed="rId3">
            <a:alphaModFix/>
          </a:blip>
          <a:stretch>
            <a:fillRect/>
          </a:stretch>
        </p:blipFill>
        <p:spPr>
          <a:xfrm>
            <a:off x="652463" y="1518950"/>
            <a:ext cx="7839075" cy="23431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25"/>
          <p:cNvSpPr txBox="1"/>
          <p:nvPr>
            <p:ph type="title"/>
          </p:nvPr>
        </p:nvSpPr>
        <p:spPr>
          <a:xfrm>
            <a:off x="311700" y="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RrepHeader</a:t>
            </a:r>
            <a:endParaRPr/>
          </a:p>
        </p:txBody>
      </p:sp>
      <p:pic>
        <p:nvPicPr>
          <p:cNvPr id="130" name="Google Shape;130;p25"/>
          <p:cNvPicPr preferRelativeResize="0"/>
          <p:nvPr/>
        </p:nvPicPr>
        <p:blipFill>
          <a:blip r:embed="rId3">
            <a:alphaModFix/>
          </a:blip>
          <a:stretch>
            <a:fillRect/>
          </a:stretch>
        </p:blipFill>
        <p:spPr>
          <a:xfrm>
            <a:off x="304800" y="1057775"/>
            <a:ext cx="8534400" cy="35623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26"/>
          <p:cNvSpPr txBox="1"/>
          <p:nvPr>
            <p:ph type="title"/>
          </p:nvPr>
        </p:nvSpPr>
        <p:spPr>
          <a:xfrm>
            <a:off x="311713" y="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RerrHeader</a:t>
            </a:r>
            <a:endParaRPr/>
          </a:p>
        </p:txBody>
      </p:sp>
      <p:pic>
        <p:nvPicPr>
          <p:cNvPr id="136" name="Google Shape;136;p26"/>
          <p:cNvPicPr preferRelativeResize="0"/>
          <p:nvPr/>
        </p:nvPicPr>
        <p:blipFill>
          <a:blip r:embed="rId3">
            <a:alphaModFix/>
          </a:blip>
          <a:stretch>
            <a:fillRect/>
          </a:stretch>
        </p:blipFill>
        <p:spPr>
          <a:xfrm>
            <a:off x="404813" y="1155300"/>
            <a:ext cx="8334375" cy="34671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27"/>
          <p:cNvSpPr txBox="1"/>
          <p:nvPr>
            <p:ph type="title"/>
          </p:nvPr>
        </p:nvSpPr>
        <p:spPr>
          <a:xfrm>
            <a:off x="311700" y="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RerrHeader</a:t>
            </a:r>
            <a:endParaRPr/>
          </a:p>
        </p:txBody>
      </p:sp>
      <p:pic>
        <p:nvPicPr>
          <p:cNvPr id="142" name="Google Shape;142;p27"/>
          <p:cNvPicPr preferRelativeResize="0"/>
          <p:nvPr/>
        </p:nvPicPr>
        <p:blipFill>
          <a:blip r:embed="rId3">
            <a:alphaModFix/>
          </a:blip>
          <a:stretch>
            <a:fillRect/>
          </a:stretch>
        </p:blipFill>
        <p:spPr>
          <a:xfrm>
            <a:off x="456725" y="735648"/>
            <a:ext cx="5191475" cy="1703025"/>
          </a:xfrm>
          <a:prstGeom prst="rect">
            <a:avLst/>
          </a:prstGeom>
          <a:noFill/>
          <a:ln>
            <a:noFill/>
          </a:ln>
        </p:spPr>
      </p:pic>
      <p:pic>
        <p:nvPicPr>
          <p:cNvPr id="143" name="Google Shape;143;p27"/>
          <p:cNvPicPr preferRelativeResize="0"/>
          <p:nvPr/>
        </p:nvPicPr>
        <p:blipFill>
          <a:blip r:embed="rId4">
            <a:alphaModFix/>
          </a:blip>
          <a:stretch>
            <a:fillRect/>
          </a:stretch>
        </p:blipFill>
        <p:spPr>
          <a:xfrm>
            <a:off x="4085850" y="3375225"/>
            <a:ext cx="4746450" cy="1589075"/>
          </a:xfrm>
          <a:prstGeom prst="rect">
            <a:avLst/>
          </a:prstGeom>
          <a:noFill/>
          <a:ln>
            <a:noFill/>
          </a:ln>
        </p:spPr>
      </p:pic>
      <p:pic>
        <p:nvPicPr>
          <p:cNvPr id="144" name="Google Shape;144;p27"/>
          <p:cNvPicPr preferRelativeResize="0"/>
          <p:nvPr/>
        </p:nvPicPr>
        <p:blipFill>
          <a:blip r:embed="rId5">
            <a:alphaModFix/>
          </a:blip>
          <a:stretch>
            <a:fillRect/>
          </a:stretch>
        </p:blipFill>
        <p:spPr>
          <a:xfrm>
            <a:off x="1801700" y="2393049"/>
            <a:ext cx="5540599" cy="9821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28"/>
          <p:cNvSpPr txBox="1"/>
          <p:nvPr>
            <p:ph type="title"/>
          </p:nvPr>
        </p:nvSpPr>
        <p:spPr>
          <a:xfrm>
            <a:off x="311700" y="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RrepAckHeader</a:t>
            </a:r>
            <a:endParaRPr/>
          </a:p>
        </p:txBody>
      </p:sp>
      <p:pic>
        <p:nvPicPr>
          <p:cNvPr id="150" name="Google Shape;150;p28"/>
          <p:cNvPicPr preferRelativeResize="0"/>
          <p:nvPr/>
        </p:nvPicPr>
        <p:blipFill>
          <a:blip r:embed="rId3">
            <a:alphaModFix/>
          </a:blip>
          <a:stretch>
            <a:fillRect/>
          </a:stretch>
        </p:blipFill>
        <p:spPr>
          <a:xfrm>
            <a:off x="2090738" y="1622850"/>
            <a:ext cx="4962525" cy="16002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29"/>
          <p:cNvSpPr txBox="1"/>
          <p:nvPr>
            <p:ph type="title"/>
          </p:nvPr>
        </p:nvSpPr>
        <p:spPr>
          <a:xfrm>
            <a:off x="311688" y="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RrepAckHeader</a:t>
            </a:r>
            <a:endParaRPr/>
          </a:p>
        </p:txBody>
      </p:sp>
      <p:pic>
        <p:nvPicPr>
          <p:cNvPr id="156" name="Google Shape;156;p29"/>
          <p:cNvPicPr preferRelativeResize="0"/>
          <p:nvPr/>
        </p:nvPicPr>
        <p:blipFill>
          <a:blip r:embed="rId3">
            <a:alphaModFix/>
          </a:blip>
          <a:stretch>
            <a:fillRect/>
          </a:stretch>
        </p:blipFill>
        <p:spPr>
          <a:xfrm>
            <a:off x="311700" y="743125"/>
            <a:ext cx="4713050" cy="1644550"/>
          </a:xfrm>
          <a:prstGeom prst="rect">
            <a:avLst/>
          </a:prstGeom>
          <a:noFill/>
          <a:ln>
            <a:noFill/>
          </a:ln>
        </p:spPr>
      </p:pic>
      <p:pic>
        <p:nvPicPr>
          <p:cNvPr id="157" name="Google Shape;157;p29"/>
          <p:cNvPicPr preferRelativeResize="0"/>
          <p:nvPr/>
        </p:nvPicPr>
        <p:blipFill>
          <a:blip r:embed="rId4">
            <a:alphaModFix/>
          </a:blip>
          <a:stretch>
            <a:fillRect/>
          </a:stretch>
        </p:blipFill>
        <p:spPr>
          <a:xfrm>
            <a:off x="3733300" y="3247750"/>
            <a:ext cx="5098999" cy="1733675"/>
          </a:xfrm>
          <a:prstGeom prst="rect">
            <a:avLst/>
          </a:prstGeom>
          <a:noFill/>
          <a:ln>
            <a:noFill/>
          </a:ln>
        </p:spPr>
      </p:pic>
      <p:pic>
        <p:nvPicPr>
          <p:cNvPr id="158" name="Google Shape;158;p29"/>
          <p:cNvPicPr preferRelativeResize="0"/>
          <p:nvPr/>
        </p:nvPicPr>
        <p:blipFill>
          <a:blip r:embed="rId5">
            <a:alphaModFix/>
          </a:blip>
          <a:stretch>
            <a:fillRect/>
          </a:stretch>
        </p:blipFill>
        <p:spPr>
          <a:xfrm>
            <a:off x="1969861" y="2387674"/>
            <a:ext cx="5204275" cy="8155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30"/>
          <p:cNvSpPr txBox="1"/>
          <p:nvPr>
            <p:ph type="title"/>
          </p:nvPr>
        </p:nvSpPr>
        <p:spPr>
          <a:xfrm>
            <a:off x="311700" y="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TypeHeader</a:t>
            </a:r>
            <a:endParaRPr/>
          </a:p>
        </p:txBody>
      </p:sp>
      <p:pic>
        <p:nvPicPr>
          <p:cNvPr id="164" name="Google Shape;164;p30"/>
          <p:cNvPicPr preferRelativeResize="0"/>
          <p:nvPr/>
        </p:nvPicPr>
        <p:blipFill>
          <a:blip r:embed="rId3">
            <a:alphaModFix/>
          </a:blip>
          <a:stretch>
            <a:fillRect/>
          </a:stretch>
        </p:blipFill>
        <p:spPr>
          <a:xfrm>
            <a:off x="219200" y="780225"/>
            <a:ext cx="4419600" cy="1590493"/>
          </a:xfrm>
          <a:prstGeom prst="rect">
            <a:avLst/>
          </a:prstGeom>
          <a:noFill/>
          <a:ln>
            <a:noFill/>
          </a:ln>
        </p:spPr>
      </p:pic>
      <p:pic>
        <p:nvPicPr>
          <p:cNvPr id="165" name="Google Shape;165;p30"/>
          <p:cNvPicPr preferRelativeResize="0"/>
          <p:nvPr/>
        </p:nvPicPr>
        <p:blipFill>
          <a:blip r:embed="rId4">
            <a:alphaModFix/>
          </a:blip>
          <a:stretch>
            <a:fillRect/>
          </a:stretch>
        </p:blipFill>
        <p:spPr>
          <a:xfrm>
            <a:off x="2198588" y="2370724"/>
            <a:ext cx="4746825" cy="880150"/>
          </a:xfrm>
          <a:prstGeom prst="rect">
            <a:avLst/>
          </a:prstGeom>
          <a:noFill/>
          <a:ln>
            <a:noFill/>
          </a:ln>
        </p:spPr>
      </p:pic>
      <p:pic>
        <p:nvPicPr>
          <p:cNvPr id="166" name="Google Shape;166;p30"/>
          <p:cNvPicPr preferRelativeResize="0"/>
          <p:nvPr/>
        </p:nvPicPr>
        <p:blipFill>
          <a:blip r:embed="rId5">
            <a:alphaModFix/>
          </a:blip>
          <a:stretch>
            <a:fillRect/>
          </a:stretch>
        </p:blipFill>
        <p:spPr>
          <a:xfrm>
            <a:off x="4108375" y="3250875"/>
            <a:ext cx="3937150" cy="12411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Functions That handle Data/Control Packet Receive</a:t>
            </a:r>
            <a:endParaRPr/>
          </a:p>
        </p:txBody>
      </p:sp>
      <p:sp>
        <p:nvSpPr>
          <p:cNvPr id="172" name="Google Shape;172;p3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85000" lnSpcReduction="10000"/>
          </a:bodyPr>
          <a:lstStyle/>
          <a:p>
            <a:pPr indent="0" lvl="0" marL="0" rtl="0" algn="l">
              <a:spcBef>
                <a:spcPts val="0"/>
              </a:spcBef>
              <a:spcAft>
                <a:spcPts val="0"/>
              </a:spcAft>
              <a:buNone/>
            </a:pPr>
            <a:r>
              <a:rPr lang="en"/>
              <a:t>The following </a:t>
            </a:r>
            <a:r>
              <a:rPr lang="en"/>
              <a:t>functions</a:t>
            </a:r>
            <a:r>
              <a:rPr lang="en"/>
              <a:t> involve packet receive,</a:t>
            </a:r>
            <a:endParaRPr/>
          </a:p>
          <a:p>
            <a:pPr indent="0" lvl="0" marL="0" rtl="0" algn="l">
              <a:spcBef>
                <a:spcPts val="1200"/>
              </a:spcBef>
              <a:spcAft>
                <a:spcPts val="0"/>
              </a:spcAft>
              <a:buNone/>
            </a:pPr>
            <a:r>
              <a:t/>
            </a:r>
            <a:endParaRPr/>
          </a:p>
          <a:p>
            <a:pPr indent="-325755" lvl="0" marL="457200" rtl="0" algn="l">
              <a:spcBef>
                <a:spcPts val="1200"/>
              </a:spcBef>
              <a:spcAft>
                <a:spcPts val="0"/>
              </a:spcAft>
              <a:buSzPct val="100000"/>
              <a:buChar char="●"/>
            </a:pPr>
            <a:r>
              <a:rPr lang="en"/>
              <a:t>void RecvAodv (Ptr&lt; Socket &gt; socket)</a:t>
            </a:r>
            <a:endParaRPr/>
          </a:p>
          <a:p>
            <a:pPr indent="-325755" lvl="0" marL="457200" rtl="0" algn="l">
              <a:spcBef>
                <a:spcPts val="0"/>
              </a:spcBef>
              <a:spcAft>
                <a:spcPts val="0"/>
              </a:spcAft>
              <a:buSzPct val="100000"/>
              <a:buChar char="●"/>
            </a:pPr>
            <a:r>
              <a:rPr lang="en"/>
              <a:t>void RecvRequest (Ptr&lt; Packet &gt; p, Ipv4Address receiver, Ipv4Address src)</a:t>
            </a:r>
            <a:endParaRPr/>
          </a:p>
          <a:p>
            <a:pPr indent="-325755" lvl="0" marL="457200" rtl="0" algn="l">
              <a:spcBef>
                <a:spcPts val="0"/>
              </a:spcBef>
              <a:spcAft>
                <a:spcPts val="0"/>
              </a:spcAft>
              <a:buSzPct val="100000"/>
              <a:buChar char="●"/>
            </a:pPr>
            <a:r>
              <a:rPr lang="en"/>
              <a:t>void RecvReply (Ptr&lt; Packet &gt; p, Ipv4Address my, Ipv4Address src)</a:t>
            </a:r>
            <a:endParaRPr/>
          </a:p>
          <a:p>
            <a:pPr indent="-325755" lvl="0" marL="457200" rtl="0" algn="l">
              <a:spcBef>
                <a:spcPts val="0"/>
              </a:spcBef>
              <a:spcAft>
                <a:spcPts val="0"/>
              </a:spcAft>
              <a:buSzPct val="100000"/>
              <a:buChar char="●"/>
            </a:pPr>
            <a:r>
              <a:rPr lang="en"/>
              <a:t>void RecvReplyAck (Ipv4Address neighbor)</a:t>
            </a:r>
            <a:endParaRPr/>
          </a:p>
          <a:p>
            <a:pPr indent="-325755" lvl="0" marL="457200" rtl="0" algn="l">
              <a:spcBef>
                <a:spcPts val="0"/>
              </a:spcBef>
              <a:spcAft>
                <a:spcPts val="0"/>
              </a:spcAft>
              <a:buSzPct val="100000"/>
              <a:buChar char="●"/>
            </a:pPr>
            <a:r>
              <a:rPr lang="en"/>
              <a:t>void RecvError (Ptr&lt; Packet &gt; p, Ipv4Address src)</a:t>
            </a:r>
            <a:endParaRPr/>
          </a:p>
          <a:p>
            <a:pPr indent="0" lvl="0" marL="0" rtl="0" algn="l">
              <a:spcBef>
                <a:spcPts val="1200"/>
              </a:spcBef>
              <a:spcAft>
                <a:spcPts val="0"/>
              </a:spcAft>
              <a:buNone/>
            </a:pPr>
            <a:r>
              <a:rPr i="1" lang="en">
                <a:solidFill>
                  <a:srgbClr val="0000FF"/>
                </a:solidFill>
              </a:rPr>
              <a:t>Source : https://www.nsnam.org/docs/release/3.35/doxygen/aodv-routing-protocol_8cc_source.html</a:t>
            </a:r>
            <a:endParaRPr i="1">
              <a:solidFill>
                <a:srgbClr val="0000FF"/>
              </a:solidFill>
            </a:endParaRPr>
          </a:p>
          <a:p>
            <a:pPr indent="0" lvl="0" marL="0" rtl="0" algn="l">
              <a:spcBef>
                <a:spcPts val="1200"/>
              </a:spcBef>
              <a:spcAft>
                <a:spcPts val="120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pic>
        <p:nvPicPr>
          <p:cNvPr id="60" name="Google Shape;60;p14"/>
          <p:cNvPicPr preferRelativeResize="0"/>
          <p:nvPr/>
        </p:nvPicPr>
        <p:blipFill>
          <a:blip r:embed="rId3">
            <a:alphaModFix/>
          </a:blip>
          <a:stretch>
            <a:fillRect/>
          </a:stretch>
        </p:blipFill>
        <p:spPr>
          <a:xfrm>
            <a:off x="151564" y="883250"/>
            <a:ext cx="8840876" cy="29118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RecvAodv() Function</a:t>
            </a:r>
            <a:endParaRPr/>
          </a:p>
        </p:txBody>
      </p:sp>
      <p:sp>
        <p:nvSpPr>
          <p:cNvPr id="178" name="Google Shape;178;p3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This function receives and processes control packets.</a:t>
            </a:r>
            <a:endParaRPr/>
          </a:p>
          <a:p>
            <a:pPr indent="-342900" lvl="0" marL="457200" rtl="0" algn="l">
              <a:spcBef>
                <a:spcPts val="0"/>
              </a:spcBef>
              <a:spcAft>
                <a:spcPts val="0"/>
              </a:spcAft>
              <a:buSzPts val="1800"/>
              <a:buChar char="●"/>
            </a:pPr>
            <a:r>
              <a:rPr lang="en"/>
              <a:t>It has a socket parameter which is used to extract the packet.</a:t>
            </a:r>
            <a:endParaRPr/>
          </a:p>
          <a:p>
            <a:pPr indent="-342900" lvl="0" marL="457200" rtl="0" algn="l">
              <a:spcBef>
                <a:spcPts val="0"/>
              </a:spcBef>
              <a:spcAft>
                <a:spcPts val="0"/>
              </a:spcAft>
              <a:buSzPts val="1800"/>
              <a:buChar char="●"/>
            </a:pPr>
            <a:r>
              <a:rPr lang="en"/>
              <a:t>It checks the </a:t>
            </a:r>
            <a:r>
              <a:rPr lang="en"/>
              <a:t>validity</a:t>
            </a:r>
            <a:r>
              <a:rPr lang="en"/>
              <a:t> of the packet.</a:t>
            </a:r>
            <a:endParaRPr/>
          </a:p>
          <a:p>
            <a:pPr indent="-342900" lvl="0" marL="457200" rtl="0" algn="l">
              <a:spcBef>
                <a:spcPts val="0"/>
              </a:spcBef>
              <a:spcAft>
                <a:spcPts val="0"/>
              </a:spcAft>
              <a:buSzPts val="1800"/>
              <a:buChar char="●"/>
            </a:pPr>
            <a:r>
              <a:rPr lang="en"/>
              <a:t>Then calls the corresponding function of that packet type. </a:t>
            </a:r>
            <a:endParaRPr/>
          </a:p>
          <a:p>
            <a:pPr indent="-342900" lvl="0" marL="457200" rtl="0" algn="l">
              <a:spcBef>
                <a:spcPts val="0"/>
              </a:spcBef>
              <a:spcAft>
                <a:spcPts val="0"/>
              </a:spcAft>
              <a:buSzPts val="1800"/>
              <a:buChar char="●"/>
            </a:pPr>
            <a:r>
              <a:rPr lang="en"/>
              <a:t>It also updates the route to neighbor.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t>RecvAodv() Function</a:t>
            </a:r>
            <a:endParaRPr/>
          </a:p>
        </p:txBody>
      </p:sp>
      <p:pic>
        <p:nvPicPr>
          <p:cNvPr id="184" name="Google Shape;184;p33"/>
          <p:cNvPicPr preferRelativeResize="0"/>
          <p:nvPr/>
        </p:nvPicPr>
        <p:blipFill>
          <a:blip r:embed="rId3">
            <a:alphaModFix/>
          </a:blip>
          <a:stretch>
            <a:fillRect/>
          </a:stretch>
        </p:blipFill>
        <p:spPr>
          <a:xfrm>
            <a:off x="311700" y="1152475"/>
            <a:ext cx="6457950" cy="35242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RecvAodv() Function</a:t>
            </a:r>
            <a:endParaRPr/>
          </a:p>
        </p:txBody>
      </p:sp>
      <p:pic>
        <p:nvPicPr>
          <p:cNvPr id="190" name="Google Shape;190;p34"/>
          <p:cNvPicPr preferRelativeResize="0"/>
          <p:nvPr/>
        </p:nvPicPr>
        <p:blipFill>
          <a:blip r:embed="rId3">
            <a:alphaModFix/>
          </a:blip>
          <a:stretch>
            <a:fillRect/>
          </a:stretch>
        </p:blipFill>
        <p:spPr>
          <a:xfrm>
            <a:off x="635775" y="1017725"/>
            <a:ext cx="6975909" cy="38209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RecvRequest() Function</a:t>
            </a:r>
            <a:endParaRPr/>
          </a:p>
        </p:txBody>
      </p:sp>
      <p:sp>
        <p:nvSpPr>
          <p:cNvPr id="196" name="Google Shape;196;p3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This function is used to </a:t>
            </a:r>
            <a:r>
              <a:rPr lang="en"/>
              <a:t>receive</a:t>
            </a:r>
            <a:r>
              <a:rPr lang="en"/>
              <a:t> RREQ packet.</a:t>
            </a:r>
            <a:endParaRPr/>
          </a:p>
          <a:p>
            <a:pPr indent="-342900" lvl="0" marL="457200" rtl="0" algn="l">
              <a:spcBef>
                <a:spcPts val="0"/>
              </a:spcBef>
              <a:spcAft>
                <a:spcPts val="0"/>
              </a:spcAft>
              <a:buSzPts val="1800"/>
              <a:buChar char="●"/>
            </a:pPr>
            <a:r>
              <a:rPr lang="en"/>
              <a:t>It ignores duplicate packets and packets from blacklisted nodes. </a:t>
            </a:r>
            <a:endParaRPr/>
          </a:p>
          <a:p>
            <a:pPr indent="-342900" lvl="0" marL="457200" rtl="0" algn="l">
              <a:spcBef>
                <a:spcPts val="0"/>
              </a:spcBef>
              <a:spcAft>
                <a:spcPts val="0"/>
              </a:spcAft>
              <a:buSzPts val="1800"/>
              <a:buChar char="●"/>
            </a:pPr>
            <a:r>
              <a:rPr lang="en"/>
              <a:t>Then it increments RREQ hop count and </a:t>
            </a:r>
            <a:r>
              <a:rPr lang="en"/>
              <a:t>creates</a:t>
            </a:r>
            <a:r>
              <a:rPr lang="en"/>
              <a:t> or updates reverse route. </a:t>
            </a:r>
            <a:endParaRPr/>
          </a:p>
          <a:p>
            <a:pPr indent="-342900" lvl="0" marL="457200" rtl="0" algn="l">
              <a:spcBef>
                <a:spcPts val="0"/>
              </a:spcBef>
              <a:spcAft>
                <a:spcPts val="0"/>
              </a:spcAft>
              <a:buSzPts val="1800"/>
              <a:buChar char="●"/>
            </a:pPr>
            <a:r>
              <a:rPr lang="en"/>
              <a:t>If the neighbor is not found  in routing table, then it creates a new entry. </a:t>
            </a:r>
            <a:endParaRPr/>
          </a:p>
          <a:p>
            <a:pPr indent="-342900" lvl="0" marL="457200" rtl="0" algn="l">
              <a:spcBef>
                <a:spcPts val="0"/>
              </a:spcBef>
              <a:spcAft>
                <a:spcPts val="0"/>
              </a:spcAft>
              <a:buSzPts val="1800"/>
              <a:buChar char="●"/>
            </a:pPr>
            <a:r>
              <a:rPr lang="en"/>
              <a:t>Now if the node itself is the destination or has an active route to the destination, then a Reply packet(RREP)  is generated and function is returned.</a:t>
            </a:r>
            <a:endParaRPr/>
          </a:p>
          <a:p>
            <a:pPr indent="-342900" lvl="0" marL="457200" rtl="0" algn="l">
              <a:spcBef>
                <a:spcPts val="0"/>
              </a:spcBef>
              <a:spcAft>
                <a:spcPts val="0"/>
              </a:spcAft>
              <a:buSzPts val="1800"/>
              <a:buChar char="●"/>
            </a:pPr>
            <a:r>
              <a:rPr lang="en"/>
              <a:t>It also checks if TTL is exceeded.</a:t>
            </a:r>
            <a:endParaRPr/>
          </a:p>
          <a:p>
            <a:pPr indent="-342900" lvl="0" marL="457200" rtl="0" algn="l">
              <a:spcBef>
                <a:spcPts val="0"/>
              </a:spcBef>
              <a:spcAft>
                <a:spcPts val="0"/>
              </a:spcAft>
              <a:buSzPts val="1800"/>
              <a:buChar char="●"/>
            </a:pPr>
            <a:r>
              <a:rPr lang="en"/>
              <a:t>And at last, it is broadcasted.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3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t>RecvRequest() Function</a:t>
            </a:r>
            <a:endParaRPr/>
          </a:p>
        </p:txBody>
      </p:sp>
      <p:pic>
        <p:nvPicPr>
          <p:cNvPr id="202" name="Google Shape;202;p36"/>
          <p:cNvPicPr preferRelativeResize="0"/>
          <p:nvPr/>
        </p:nvPicPr>
        <p:blipFill>
          <a:blip r:embed="rId3">
            <a:alphaModFix/>
          </a:blip>
          <a:stretch>
            <a:fillRect/>
          </a:stretch>
        </p:blipFill>
        <p:spPr>
          <a:xfrm>
            <a:off x="685350" y="1017725"/>
            <a:ext cx="6823722" cy="3820976"/>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3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t>RecvReply() Function</a:t>
            </a:r>
            <a:endParaRPr/>
          </a:p>
        </p:txBody>
      </p:sp>
      <p:sp>
        <p:nvSpPr>
          <p:cNvPr id="208" name="Google Shape;208;p3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92500" lnSpcReduction="10000"/>
          </a:bodyPr>
          <a:lstStyle/>
          <a:p>
            <a:pPr indent="-334327" lvl="0" marL="457200" rtl="0" algn="l">
              <a:spcBef>
                <a:spcPts val="0"/>
              </a:spcBef>
              <a:spcAft>
                <a:spcPts val="0"/>
              </a:spcAft>
              <a:buSzPct val="100000"/>
              <a:buChar char="●"/>
            </a:pPr>
            <a:r>
              <a:rPr lang="en"/>
              <a:t>It is used to receive RREP packet.</a:t>
            </a:r>
            <a:endParaRPr/>
          </a:p>
          <a:p>
            <a:pPr indent="-334327" lvl="0" marL="457200" rtl="0" algn="l">
              <a:spcBef>
                <a:spcPts val="0"/>
              </a:spcBef>
              <a:spcAft>
                <a:spcPts val="0"/>
              </a:spcAft>
              <a:buSzPct val="100000"/>
              <a:buChar char="●"/>
            </a:pPr>
            <a:r>
              <a:rPr lang="en"/>
              <a:t>If the reply is a hello message, the node should make sure that it has an active route and otherwise, it will create one using  ProcessHello() function.</a:t>
            </a:r>
            <a:endParaRPr/>
          </a:p>
          <a:p>
            <a:pPr indent="-334327" lvl="0" marL="457200" rtl="0" algn="l">
              <a:spcBef>
                <a:spcPts val="0"/>
              </a:spcBef>
              <a:spcAft>
                <a:spcPts val="0"/>
              </a:spcAft>
              <a:buSzPct val="100000"/>
              <a:buChar char="●"/>
            </a:pPr>
            <a:r>
              <a:rPr lang="en"/>
              <a:t>The forward route for this destination is created if it does not already exist. Otherwise, the node compares the destination sequence no with its own stored destination sequence no and  upon comparison, the routing table entry is updated.</a:t>
            </a:r>
            <a:endParaRPr/>
          </a:p>
          <a:p>
            <a:pPr indent="-334327" lvl="0" marL="457200" rtl="0" algn="l">
              <a:spcBef>
                <a:spcPts val="0"/>
              </a:spcBef>
              <a:spcAft>
                <a:spcPts val="0"/>
              </a:spcAft>
              <a:buSzPct val="100000"/>
              <a:buChar char="●"/>
            </a:pPr>
            <a:r>
              <a:rPr lang="en"/>
              <a:t>If current node is not the destination node, the RREP packet is forwarded to the node determined by its routing table entry.</a:t>
            </a:r>
            <a:endParaRPr/>
          </a:p>
          <a:p>
            <a:pPr indent="-334327" lvl="0" marL="457200" rtl="0" algn="l">
              <a:spcBef>
                <a:spcPts val="0"/>
              </a:spcBef>
              <a:spcAft>
                <a:spcPts val="0"/>
              </a:spcAft>
              <a:buSzPct val="100000"/>
              <a:buChar char="●"/>
            </a:pPr>
            <a:r>
              <a:rPr lang="en"/>
              <a:t>Then it is acknowledged by sending RREP-ACK packet back.</a:t>
            </a:r>
            <a:endParaRPr/>
          </a:p>
          <a:p>
            <a:pPr indent="-334327" lvl="0" marL="457200" rtl="0" algn="l">
              <a:spcBef>
                <a:spcPts val="0"/>
              </a:spcBef>
              <a:spcAft>
                <a:spcPts val="0"/>
              </a:spcAft>
              <a:buSzPct val="100000"/>
              <a:buChar char="●"/>
            </a:pPr>
            <a:r>
              <a:rPr lang="en"/>
              <a:t>It also checks if TTL is exceeded.</a:t>
            </a:r>
            <a:endParaRPr/>
          </a:p>
          <a:p>
            <a:pPr indent="0" lvl="0" marL="0" rtl="0" algn="l">
              <a:spcBef>
                <a:spcPts val="1200"/>
              </a:spcBef>
              <a:spcAft>
                <a:spcPts val="1200"/>
              </a:spcAft>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3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RecvReply() Function</a:t>
            </a:r>
            <a:endParaRPr/>
          </a:p>
        </p:txBody>
      </p:sp>
      <p:pic>
        <p:nvPicPr>
          <p:cNvPr id="214" name="Google Shape;214;p38"/>
          <p:cNvPicPr preferRelativeResize="0"/>
          <p:nvPr/>
        </p:nvPicPr>
        <p:blipFill>
          <a:blip r:embed="rId3">
            <a:alphaModFix/>
          </a:blip>
          <a:stretch>
            <a:fillRect/>
          </a:stretch>
        </p:blipFill>
        <p:spPr>
          <a:xfrm>
            <a:off x="449850" y="1095375"/>
            <a:ext cx="8448675" cy="2952750"/>
          </a:xfrm>
          <a:prstGeom prst="rect">
            <a:avLst/>
          </a:prstGeom>
          <a:noFill/>
          <a:ln>
            <a:noFill/>
          </a:ln>
        </p:spPr>
      </p:pic>
      <p:pic>
        <p:nvPicPr>
          <p:cNvPr id="215" name="Google Shape;215;p38"/>
          <p:cNvPicPr preferRelativeResize="0"/>
          <p:nvPr/>
        </p:nvPicPr>
        <p:blipFill>
          <a:blip r:embed="rId4">
            <a:alphaModFix/>
          </a:blip>
          <a:stretch>
            <a:fillRect/>
          </a:stretch>
        </p:blipFill>
        <p:spPr>
          <a:xfrm>
            <a:off x="449850" y="4212525"/>
            <a:ext cx="6838950" cy="5334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3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RecvError() Function</a:t>
            </a:r>
            <a:endParaRPr/>
          </a:p>
        </p:txBody>
      </p:sp>
      <p:sp>
        <p:nvSpPr>
          <p:cNvPr id="221" name="Google Shape;221;p3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It is used to receive RERR packet.</a:t>
            </a:r>
            <a:endParaRPr/>
          </a:p>
          <a:p>
            <a:pPr indent="-342900" lvl="0" marL="457200" rtl="0" algn="l">
              <a:spcBef>
                <a:spcPts val="0"/>
              </a:spcBef>
              <a:spcAft>
                <a:spcPts val="0"/>
              </a:spcAft>
              <a:buSzPts val="1800"/>
              <a:buChar char="●"/>
            </a:pPr>
            <a:r>
              <a:rPr lang="en"/>
              <a:t>It is sent when a node breaks or a route error happens.</a:t>
            </a:r>
            <a:endParaRPr/>
          </a:p>
          <a:p>
            <a:pPr indent="-342900" lvl="0" marL="457200" rtl="0" algn="l">
              <a:spcBef>
                <a:spcPts val="0"/>
              </a:spcBef>
              <a:spcAft>
                <a:spcPts val="0"/>
              </a:spcAft>
              <a:buSzPts val="1800"/>
              <a:buChar char="●"/>
            </a:pPr>
            <a:r>
              <a:rPr lang="en"/>
              <a:t>It lists unreachable destinations consisting unreachable neighbor and destinations that use the unreachable neighbor as next hop.</a:t>
            </a:r>
            <a:endParaRPr/>
          </a:p>
          <a:p>
            <a:pPr indent="-342900" lvl="0" marL="457200" rtl="0" algn="l">
              <a:spcBef>
                <a:spcPts val="0"/>
              </a:spcBef>
              <a:spcAft>
                <a:spcPts val="0"/>
              </a:spcAft>
              <a:buSzPts val="1800"/>
              <a:buChar char="●"/>
            </a:pPr>
            <a:r>
              <a:rPr lang="en"/>
              <a:t>It creates the precursor list with affected neighbors. </a:t>
            </a:r>
            <a:endParaRPr/>
          </a:p>
          <a:p>
            <a:pPr indent="-342900" lvl="0" marL="457200" rtl="0" algn="l">
              <a:spcBef>
                <a:spcPts val="0"/>
              </a:spcBef>
              <a:spcAft>
                <a:spcPts val="0"/>
              </a:spcAft>
              <a:buSzPts val="1800"/>
              <a:buChar char="●"/>
            </a:pPr>
            <a:r>
              <a:rPr lang="en"/>
              <a:t>Then it again send RERR packets to the precursors.</a:t>
            </a:r>
            <a:endParaRPr/>
          </a:p>
          <a:p>
            <a:pPr indent="-342900" lvl="0" marL="457200" rtl="0" algn="l">
              <a:spcBef>
                <a:spcPts val="0"/>
              </a:spcBef>
              <a:spcAft>
                <a:spcPts val="0"/>
              </a:spcAft>
              <a:buSzPts val="1800"/>
              <a:buChar char="●"/>
            </a:pPr>
            <a:r>
              <a:rPr lang="en"/>
              <a:t>It then invalidates routes with unreachable destinations.</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4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t>RecvError() Function</a:t>
            </a:r>
            <a:endParaRPr/>
          </a:p>
        </p:txBody>
      </p:sp>
      <p:pic>
        <p:nvPicPr>
          <p:cNvPr id="227" name="Google Shape;227;p40"/>
          <p:cNvPicPr preferRelativeResize="0"/>
          <p:nvPr/>
        </p:nvPicPr>
        <p:blipFill>
          <a:blip r:embed="rId3">
            <a:alphaModFix/>
          </a:blip>
          <a:stretch>
            <a:fillRect/>
          </a:stretch>
        </p:blipFill>
        <p:spPr>
          <a:xfrm>
            <a:off x="449850" y="1017725"/>
            <a:ext cx="6362700" cy="35433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4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t>RecvReplyAck() Function</a:t>
            </a:r>
            <a:endParaRPr/>
          </a:p>
        </p:txBody>
      </p:sp>
      <p:sp>
        <p:nvSpPr>
          <p:cNvPr id="233" name="Google Shape;233;p4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It is used for RREP_ACK packet.</a:t>
            </a:r>
            <a:endParaRPr/>
          </a:p>
          <a:p>
            <a:pPr indent="-342900" lvl="0" marL="457200" rtl="0" algn="l">
              <a:spcBef>
                <a:spcPts val="0"/>
              </a:spcBef>
              <a:spcAft>
                <a:spcPts val="0"/>
              </a:spcAft>
              <a:buSzPts val="1800"/>
              <a:buChar char="●"/>
            </a:pPr>
            <a:r>
              <a:rPr lang="en"/>
              <a:t>It just sets the Route Flags and update routing table.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15"/>
          <p:cNvSpPr txBox="1"/>
          <p:nvPr>
            <p:ph type="ctrTitle"/>
          </p:nvPr>
        </p:nvSpPr>
        <p:spPr>
          <a:xfrm>
            <a:off x="230100" y="0"/>
            <a:ext cx="8208900" cy="7926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
              <a:t>AODV</a:t>
            </a:r>
            <a:endParaRPr/>
          </a:p>
        </p:txBody>
      </p:sp>
      <p:pic>
        <p:nvPicPr>
          <p:cNvPr id="66" name="Google Shape;66;p15"/>
          <p:cNvPicPr preferRelativeResize="0"/>
          <p:nvPr/>
        </p:nvPicPr>
        <p:blipFill>
          <a:blip r:embed="rId3">
            <a:alphaModFix/>
          </a:blip>
          <a:stretch>
            <a:fillRect/>
          </a:stretch>
        </p:blipFill>
        <p:spPr>
          <a:xfrm>
            <a:off x="152400" y="945000"/>
            <a:ext cx="4055925" cy="2870500"/>
          </a:xfrm>
          <a:prstGeom prst="rect">
            <a:avLst/>
          </a:prstGeom>
          <a:noFill/>
          <a:ln>
            <a:noFill/>
          </a:ln>
        </p:spPr>
      </p:pic>
      <p:pic>
        <p:nvPicPr>
          <p:cNvPr id="67" name="Google Shape;67;p15"/>
          <p:cNvPicPr preferRelativeResize="0"/>
          <p:nvPr/>
        </p:nvPicPr>
        <p:blipFill>
          <a:blip r:embed="rId4">
            <a:alphaModFix/>
          </a:blip>
          <a:stretch>
            <a:fillRect/>
          </a:stretch>
        </p:blipFill>
        <p:spPr>
          <a:xfrm>
            <a:off x="5162325" y="945000"/>
            <a:ext cx="3194950" cy="2784100"/>
          </a:xfrm>
          <a:prstGeom prst="rect">
            <a:avLst/>
          </a:prstGeom>
          <a:noFill/>
          <a:ln>
            <a:noFill/>
          </a:ln>
        </p:spPr>
      </p:pic>
      <p:sp>
        <p:nvSpPr>
          <p:cNvPr id="68" name="Google Shape;68;p15"/>
          <p:cNvSpPr txBox="1"/>
          <p:nvPr/>
        </p:nvSpPr>
        <p:spPr>
          <a:xfrm>
            <a:off x="1053950" y="3815500"/>
            <a:ext cx="1714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ROUTE Discovery</a:t>
            </a:r>
            <a:endParaRPr/>
          </a:p>
        </p:txBody>
      </p:sp>
      <p:sp>
        <p:nvSpPr>
          <p:cNvPr id="69" name="Google Shape;69;p15"/>
          <p:cNvSpPr txBox="1"/>
          <p:nvPr/>
        </p:nvSpPr>
        <p:spPr>
          <a:xfrm>
            <a:off x="5848600" y="3815500"/>
            <a:ext cx="2323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ROUTE Maintenance</a:t>
            </a:r>
            <a:endParaRPr/>
          </a:p>
        </p:txBody>
      </p:sp>
      <p:sp>
        <p:nvSpPr>
          <p:cNvPr id="70" name="Google Shape;70;p15"/>
          <p:cNvSpPr txBox="1"/>
          <p:nvPr/>
        </p:nvSpPr>
        <p:spPr>
          <a:xfrm>
            <a:off x="1094875" y="4134100"/>
            <a:ext cx="3373200" cy="800400"/>
          </a:xfrm>
          <a:prstGeom prst="rect">
            <a:avLst/>
          </a:prstGeom>
          <a:noFill/>
          <a:ln>
            <a:noFill/>
          </a:ln>
        </p:spPr>
        <p:txBody>
          <a:bodyPr anchorCtr="0" anchor="t" bIns="91425" lIns="91425" spcFirstLastPara="1" rIns="91425" wrap="square" tIns="91425">
            <a:spAutoFit/>
          </a:bodyPr>
          <a:lstStyle/>
          <a:p>
            <a:pPr indent="-292100" lvl="0" marL="457200" rtl="0" algn="l">
              <a:spcBef>
                <a:spcPts val="0"/>
              </a:spcBef>
              <a:spcAft>
                <a:spcPts val="0"/>
              </a:spcAft>
              <a:buSzPts val="1000"/>
              <a:buChar char="●"/>
            </a:pPr>
            <a:r>
              <a:rPr lang="en" sz="1000"/>
              <a:t>Discover all the routes using RREQ (Broadcast until destination reach)</a:t>
            </a:r>
            <a:endParaRPr sz="1000"/>
          </a:p>
          <a:p>
            <a:pPr indent="-292100" lvl="0" marL="457200" rtl="0" algn="l">
              <a:spcBef>
                <a:spcPts val="0"/>
              </a:spcBef>
              <a:spcAft>
                <a:spcPts val="0"/>
              </a:spcAft>
              <a:buSzPts val="1000"/>
              <a:buChar char="●"/>
            </a:pPr>
            <a:r>
              <a:rPr lang="en" sz="1000"/>
              <a:t>Destination will unicast RREP to source (Unicast)</a:t>
            </a:r>
            <a:endParaRPr sz="10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4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RecvReplyAck() Function</a:t>
            </a:r>
            <a:endParaRPr/>
          </a:p>
        </p:txBody>
      </p:sp>
      <p:pic>
        <p:nvPicPr>
          <p:cNvPr id="239" name="Google Shape;239;p42"/>
          <p:cNvPicPr preferRelativeResize="0"/>
          <p:nvPr/>
        </p:nvPicPr>
        <p:blipFill>
          <a:blip r:embed="rId3">
            <a:alphaModFix/>
          </a:blip>
          <a:stretch>
            <a:fillRect/>
          </a:stretch>
        </p:blipFill>
        <p:spPr>
          <a:xfrm>
            <a:off x="549000" y="1194900"/>
            <a:ext cx="6191250" cy="221932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4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FORWARDING</a:t>
            </a:r>
            <a:endParaRPr/>
          </a:p>
        </p:txBody>
      </p:sp>
      <p:sp>
        <p:nvSpPr>
          <p:cNvPr id="245" name="Google Shape;245;p4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lnSpc>
                <a:spcPct val="200000"/>
              </a:lnSpc>
              <a:spcBef>
                <a:spcPts val="0"/>
              </a:spcBef>
              <a:spcAft>
                <a:spcPts val="0"/>
              </a:spcAft>
              <a:buNone/>
            </a:pPr>
            <a:r>
              <a:rPr lang="en"/>
              <a:t>Two functions are mainly used while forwarding</a:t>
            </a:r>
            <a:endParaRPr/>
          </a:p>
          <a:p>
            <a:pPr indent="-336550" lvl="0" marL="457200" marR="215900" rtl="0" algn="l">
              <a:lnSpc>
                <a:spcPct val="200000"/>
              </a:lnSpc>
              <a:spcBef>
                <a:spcPts val="1800"/>
              </a:spcBef>
              <a:spcAft>
                <a:spcPts val="0"/>
              </a:spcAft>
              <a:buClr>
                <a:schemeClr val="dk1"/>
              </a:buClr>
              <a:buSzPts val="1700"/>
              <a:buFont typeface="Verdana"/>
              <a:buChar char="-"/>
            </a:pPr>
            <a:r>
              <a:rPr lang="en" sz="1700">
                <a:solidFill>
                  <a:schemeClr val="dk1"/>
                </a:solidFill>
                <a:latin typeface="Verdana"/>
                <a:ea typeface="Verdana"/>
                <a:cs typeface="Verdana"/>
                <a:sym typeface="Verdana"/>
              </a:rPr>
              <a:t>RouteInput()</a:t>
            </a:r>
            <a:endParaRPr sz="1700">
              <a:solidFill>
                <a:schemeClr val="dk1"/>
              </a:solidFill>
              <a:latin typeface="Verdana"/>
              <a:ea typeface="Verdana"/>
              <a:cs typeface="Verdana"/>
              <a:sym typeface="Verdana"/>
            </a:endParaRPr>
          </a:p>
          <a:p>
            <a:pPr indent="0" lvl="0" marL="457200" marR="215900" rtl="0" algn="l">
              <a:lnSpc>
                <a:spcPct val="200000"/>
              </a:lnSpc>
              <a:spcBef>
                <a:spcPts val="1800"/>
              </a:spcBef>
              <a:spcAft>
                <a:spcPts val="0"/>
              </a:spcAft>
              <a:buNone/>
            </a:pPr>
            <a:r>
              <a:t/>
            </a:r>
            <a:endParaRPr sz="1700">
              <a:solidFill>
                <a:schemeClr val="dk1"/>
              </a:solidFill>
              <a:latin typeface="Verdana"/>
              <a:ea typeface="Verdana"/>
              <a:cs typeface="Verdana"/>
              <a:sym typeface="Verdana"/>
            </a:endParaRPr>
          </a:p>
          <a:p>
            <a:pPr indent="-336550" lvl="0" marL="457200" marR="215900" rtl="0" algn="l">
              <a:lnSpc>
                <a:spcPct val="200000"/>
              </a:lnSpc>
              <a:spcBef>
                <a:spcPts val="1800"/>
              </a:spcBef>
              <a:spcAft>
                <a:spcPts val="0"/>
              </a:spcAft>
              <a:buClr>
                <a:schemeClr val="dk1"/>
              </a:buClr>
              <a:buSzPts val="1700"/>
              <a:buFont typeface="Verdana"/>
              <a:buChar char="-"/>
            </a:pPr>
            <a:r>
              <a:rPr lang="en" sz="1700">
                <a:solidFill>
                  <a:schemeClr val="dk1"/>
                </a:solidFill>
                <a:latin typeface="Verdana"/>
                <a:ea typeface="Verdana"/>
                <a:cs typeface="Verdana"/>
                <a:sym typeface="Verdana"/>
              </a:rPr>
              <a:t>Forwarding()</a:t>
            </a:r>
            <a:endParaRPr sz="1700">
              <a:solidFill>
                <a:schemeClr val="dk1"/>
              </a:solidFill>
              <a:latin typeface="Verdana"/>
              <a:ea typeface="Verdana"/>
              <a:cs typeface="Verdana"/>
              <a:sym typeface="Verdana"/>
            </a:endParaRPr>
          </a:p>
          <a:p>
            <a:pPr indent="0" lvl="0" marL="457200" rtl="0" algn="l">
              <a:lnSpc>
                <a:spcPct val="200000"/>
              </a:lnSpc>
              <a:spcBef>
                <a:spcPts val="0"/>
              </a:spcBef>
              <a:spcAft>
                <a:spcPts val="1200"/>
              </a:spcAft>
              <a:buNone/>
            </a:pPr>
            <a:r>
              <a:t/>
            </a:r>
            <a:endParaRPr/>
          </a:p>
        </p:txBody>
      </p:sp>
      <p:sp>
        <p:nvSpPr>
          <p:cNvPr id="246" name="Google Shape;246;p43"/>
          <p:cNvSpPr txBox="1"/>
          <p:nvPr/>
        </p:nvSpPr>
        <p:spPr>
          <a:xfrm>
            <a:off x="834900" y="4500575"/>
            <a:ext cx="7474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a:latin typeface="Ubuntu"/>
                <a:ea typeface="Ubuntu"/>
                <a:cs typeface="Ubuntu"/>
                <a:sym typeface="Ubuntu"/>
              </a:rPr>
              <a:t>https://www.nsnam.org/doxygen/classns3_1_1aodv_1_1_routing_protocol.html</a:t>
            </a:r>
            <a:endParaRPr i="1">
              <a:latin typeface="Ubuntu"/>
              <a:ea typeface="Ubuntu"/>
              <a:cs typeface="Ubuntu"/>
              <a:sym typeface="Ubuntu"/>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4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FORWARDING - RouteInput()</a:t>
            </a:r>
            <a:endParaRPr/>
          </a:p>
        </p:txBody>
      </p:sp>
      <p:pic>
        <p:nvPicPr>
          <p:cNvPr id="252" name="Google Shape;252;p44"/>
          <p:cNvPicPr preferRelativeResize="0"/>
          <p:nvPr/>
        </p:nvPicPr>
        <p:blipFill>
          <a:blip r:embed="rId3">
            <a:alphaModFix/>
          </a:blip>
          <a:stretch>
            <a:fillRect/>
          </a:stretch>
        </p:blipFill>
        <p:spPr>
          <a:xfrm>
            <a:off x="1305975" y="1000838"/>
            <a:ext cx="6657000" cy="3141825"/>
          </a:xfrm>
          <a:prstGeom prst="rect">
            <a:avLst/>
          </a:prstGeom>
          <a:noFill/>
          <a:ln>
            <a:noFill/>
          </a:ln>
        </p:spPr>
      </p:pic>
      <p:sp>
        <p:nvSpPr>
          <p:cNvPr id="253" name="Google Shape;253;p44"/>
          <p:cNvSpPr txBox="1"/>
          <p:nvPr/>
        </p:nvSpPr>
        <p:spPr>
          <a:xfrm>
            <a:off x="1356200" y="4319725"/>
            <a:ext cx="6972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Routes an input packet - to be forwarded or locally delivered</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4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Clr>
                <a:schemeClr val="dk1"/>
              </a:buClr>
              <a:buSzPct val="39285"/>
              <a:buFont typeface="Arial"/>
              <a:buNone/>
            </a:pPr>
            <a:r>
              <a:rPr lang="en"/>
              <a:t>FORWARDING - RouteInput()</a:t>
            </a:r>
            <a:endParaRPr/>
          </a:p>
          <a:p>
            <a:pPr indent="0" lvl="0" marL="0" rtl="0" algn="ctr">
              <a:spcBef>
                <a:spcPts val="0"/>
              </a:spcBef>
              <a:spcAft>
                <a:spcPts val="0"/>
              </a:spcAft>
              <a:buNone/>
            </a:pPr>
            <a:r>
              <a:t/>
            </a:r>
            <a:endParaRPr/>
          </a:p>
        </p:txBody>
      </p:sp>
      <p:pic>
        <p:nvPicPr>
          <p:cNvPr id="259" name="Google Shape;259;p45"/>
          <p:cNvPicPr preferRelativeResize="0"/>
          <p:nvPr/>
        </p:nvPicPr>
        <p:blipFill>
          <a:blip r:embed="rId3">
            <a:alphaModFix/>
          </a:blip>
          <a:stretch>
            <a:fillRect/>
          </a:stretch>
        </p:blipFill>
        <p:spPr>
          <a:xfrm>
            <a:off x="257175" y="1160075"/>
            <a:ext cx="8629650" cy="31623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4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Clr>
                <a:schemeClr val="dk1"/>
              </a:buClr>
              <a:buSzPct val="39285"/>
              <a:buFont typeface="Arial"/>
              <a:buNone/>
            </a:pPr>
            <a:r>
              <a:rPr lang="en"/>
              <a:t>FORWARDING - RouteInput()</a:t>
            </a:r>
            <a:endParaRPr/>
          </a:p>
          <a:p>
            <a:pPr indent="0" lvl="0" marL="0" rtl="0" algn="ctr">
              <a:spcBef>
                <a:spcPts val="0"/>
              </a:spcBef>
              <a:spcAft>
                <a:spcPts val="0"/>
              </a:spcAft>
              <a:buNone/>
            </a:pPr>
            <a:r>
              <a:t/>
            </a:r>
            <a:endParaRPr/>
          </a:p>
        </p:txBody>
      </p:sp>
      <p:pic>
        <p:nvPicPr>
          <p:cNvPr id="265" name="Google Shape;265;p46"/>
          <p:cNvPicPr preferRelativeResize="0"/>
          <p:nvPr/>
        </p:nvPicPr>
        <p:blipFill>
          <a:blip r:embed="rId3">
            <a:alphaModFix/>
          </a:blip>
          <a:stretch>
            <a:fillRect/>
          </a:stretch>
        </p:blipFill>
        <p:spPr>
          <a:xfrm>
            <a:off x="152400" y="1330850"/>
            <a:ext cx="8839199" cy="280744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4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Clr>
                <a:schemeClr val="dk1"/>
              </a:buClr>
              <a:buSzPct val="39285"/>
              <a:buFont typeface="Arial"/>
              <a:buNone/>
            </a:pPr>
            <a:r>
              <a:rPr lang="en"/>
              <a:t>FORWARDING - RouteInput()</a:t>
            </a:r>
            <a:endParaRPr/>
          </a:p>
          <a:p>
            <a:pPr indent="0" lvl="0" marL="0" rtl="0" algn="ctr">
              <a:spcBef>
                <a:spcPts val="0"/>
              </a:spcBef>
              <a:spcAft>
                <a:spcPts val="0"/>
              </a:spcAft>
              <a:buNone/>
            </a:pPr>
            <a:r>
              <a:t/>
            </a:r>
            <a:endParaRPr/>
          </a:p>
        </p:txBody>
      </p:sp>
      <p:pic>
        <p:nvPicPr>
          <p:cNvPr id="271" name="Google Shape;271;p47"/>
          <p:cNvPicPr preferRelativeResize="0"/>
          <p:nvPr/>
        </p:nvPicPr>
        <p:blipFill>
          <a:blip r:embed="rId3">
            <a:alphaModFix/>
          </a:blip>
          <a:stretch>
            <a:fillRect/>
          </a:stretch>
        </p:blipFill>
        <p:spPr>
          <a:xfrm>
            <a:off x="1695450" y="2205038"/>
            <a:ext cx="5753100" cy="73342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4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FORWARDING - Forwarding()</a:t>
            </a:r>
            <a:endParaRPr/>
          </a:p>
        </p:txBody>
      </p:sp>
      <p:pic>
        <p:nvPicPr>
          <p:cNvPr id="277" name="Google Shape;277;p48"/>
          <p:cNvPicPr preferRelativeResize="0"/>
          <p:nvPr/>
        </p:nvPicPr>
        <p:blipFill>
          <a:blip r:embed="rId3">
            <a:alphaModFix/>
          </a:blip>
          <a:stretch>
            <a:fillRect/>
          </a:stretch>
        </p:blipFill>
        <p:spPr>
          <a:xfrm>
            <a:off x="1343025" y="1366838"/>
            <a:ext cx="6457950" cy="2409825"/>
          </a:xfrm>
          <a:prstGeom prst="rect">
            <a:avLst/>
          </a:prstGeom>
          <a:noFill/>
          <a:ln>
            <a:noFill/>
          </a:ln>
        </p:spPr>
      </p:pic>
      <p:sp>
        <p:nvSpPr>
          <p:cNvPr id="278" name="Google Shape;278;p48"/>
          <p:cNvSpPr txBox="1"/>
          <p:nvPr/>
        </p:nvSpPr>
        <p:spPr>
          <a:xfrm>
            <a:off x="1356200" y="4319725"/>
            <a:ext cx="6972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If route exists and is </a:t>
            </a:r>
            <a:r>
              <a:rPr lang="en"/>
              <a:t>valid, forward the packet</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4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Clr>
                <a:schemeClr val="dk1"/>
              </a:buClr>
              <a:buSzPct val="39285"/>
              <a:buFont typeface="Arial"/>
              <a:buNone/>
            </a:pPr>
            <a:r>
              <a:rPr lang="en"/>
              <a:t>FORWARDING - Forwarding()</a:t>
            </a:r>
            <a:endParaRPr/>
          </a:p>
          <a:p>
            <a:pPr indent="0" lvl="0" marL="0" rtl="0" algn="ctr">
              <a:spcBef>
                <a:spcPts val="0"/>
              </a:spcBef>
              <a:spcAft>
                <a:spcPts val="0"/>
              </a:spcAft>
              <a:buNone/>
            </a:pPr>
            <a:r>
              <a:t/>
            </a:r>
            <a:endParaRPr/>
          </a:p>
        </p:txBody>
      </p:sp>
      <p:pic>
        <p:nvPicPr>
          <p:cNvPr id="284" name="Google Shape;284;p49"/>
          <p:cNvPicPr preferRelativeResize="0"/>
          <p:nvPr/>
        </p:nvPicPr>
        <p:blipFill>
          <a:blip r:embed="rId3">
            <a:alphaModFix/>
          </a:blip>
          <a:stretch>
            <a:fillRect/>
          </a:stretch>
        </p:blipFill>
        <p:spPr>
          <a:xfrm>
            <a:off x="2309813" y="1428750"/>
            <a:ext cx="4524375" cy="22860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5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Clr>
                <a:schemeClr val="dk1"/>
              </a:buClr>
              <a:buSzPct val="39285"/>
              <a:buFont typeface="Arial"/>
              <a:buNone/>
            </a:pPr>
            <a:r>
              <a:rPr lang="en"/>
              <a:t>FORWARDING - Forwarding()</a:t>
            </a:r>
            <a:endParaRPr/>
          </a:p>
          <a:p>
            <a:pPr indent="0" lvl="0" marL="0" rtl="0" algn="ctr">
              <a:spcBef>
                <a:spcPts val="0"/>
              </a:spcBef>
              <a:spcAft>
                <a:spcPts val="0"/>
              </a:spcAft>
              <a:buNone/>
            </a:pPr>
            <a:r>
              <a:t/>
            </a:r>
            <a:endParaRPr/>
          </a:p>
        </p:txBody>
      </p:sp>
      <p:pic>
        <p:nvPicPr>
          <p:cNvPr id="290" name="Google Shape;290;p50"/>
          <p:cNvPicPr preferRelativeResize="0"/>
          <p:nvPr/>
        </p:nvPicPr>
        <p:blipFill>
          <a:blip r:embed="rId3">
            <a:alphaModFix/>
          </a:blip>
          <a:stretch>
            <a:fillRect/>
          </a:stretch>
        </p:blipFill>
        <p:spPr>
          <a:xfrm>
            <a:off x="985838" y="1476375"/>
            <a:ext cx="7172325" cy="219075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5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ROUTING TABLE - Classes</a:t>
            </a:r>
            <a:endParaRPr/>
          </a:p>
        </p:txBody>
      </p:sp>
      <p:sp>
        <p:nvSpPr>
          <p:cNvPr id="296" name="Google Shape;296;p51"/>
          <p:cNvSpPr txBox="1"/>
          <p:nvPr/>
        </p:nvSpPr>
        <p:spPr>
          <a:xfrm>
            <a:off x="1191600" y="4450325"/>
            <a:ext cx="67608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a:latin typeface="Ubuntu"/>
                <a:ea typeface="Ubuntu"/>
                <a:cs typeface="Ubuntu"/>
                <a:sym typeface="Ubuntu"/>
              </a:rPr>
              <a:t>https://www.nsnam.org/doxygen/classns3_1_1aodv_1_1_routing_table.html</a:t>
            </a:r>
            <a:endParaRPr i="1">
              <a:latin typeface="Ubuntu"/>
              <a:ea typeface="Ubuntu"/>
              <a:cs typeface="Ubuntu"/>
              <a:sym typeface="Ubuntu"/>
            </a:endParaRPr>
          </a:p>
        </p:txBody>
      </p:sp>
      <p:pic>
        <p:nvPicPr>
          <p:cNvPr id="297" name="Google Shape;297;p51"/>
          <p:cNvPicPr preferRelativeResize="0"/>
          <p:nvPr/>
        </p:nvPicPr>
        <p:blipFill>
          <a:blip r:embed="rId3">
            <a:alphaModFix/>
          </a:blip>
          <a:stretch>
            <a:fillRect/>
          </a:stretch>
        </p:blipFill>
        <p:spPr>
          <a:xfrm>
            <a:off x="403550" y="1176338"/>
            <a:ext cx="4619625" cy="2790825"/>
          </a:xfrm>
          <a:prstGeom prst="rect">
            <a:avLst/>
          </a:prstGeom>
          <a:noFill/>
          <a:ln>
            <a:noFill/>
          </a:ln>
        </p:spPr>
      </p:pic>
      <p:pic>
        <p:nvPicPr>
          <p:cNvPr id="298" name="Google Shape;298;p51"/>
          <p:cNvPicPr preferRelativeResize="0"/>
          <p:nvPr/>
        </p:nvPicPr>
        <p:blipFill>
          <a:blip r:embed="rId4">
            <a:alphaModFix/>
          </a:blip>
          <a:stretch>
            <a:fillRect/>
          </a:stretch>
        </p:blipFill>
        <p:spPr>
          <a:xfrm>
            <a:off x="5145425" y="1358288"/>
            <a:ext cx="3816025" cy="242696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 name="Shape 74"/>
        <p:cNvGrpSpPr/>
        <p:nvPr/>
      </p:nvGrpSpPr>
      <p:grpSpPr>
        <a:xfrm>
          <a:off x="0" y="0"/>
          <a:ext cx="0" cy="0"/>
          <a:chOff x="0" y="0"/>
          <a:chExt cx="0" cy="0"/>
        </a:xfrm>
      </p:grpSpPr>
      <p:sp>
        <p:nvSpPr>
          <p:cNvPr id="75" name="Google Shape;75;p16"/>
          <p:cNvSpPr txBox="1"/>
          <p:nvPr>
            <p:ph type="title"/>
          </p:nvPr>
        </p:nvSpPr>
        <p:spPr>
          <a:xfrm>
            <a:off x="483300" y="1083600"/>
            <a:ext cx="8177400" cy="37557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latin typeface="Roboto"/>
                <a:ea typeface="Roboto"/>
                <a:cs typeface="Roboto"/>
                <a:sym typeface="Roboto"/>
              </a:rPr>
              <a:t>Overview of packet header for this routing (AODV) and</a:t>
            </a:r>
            <a:endParaRPr>
              <a:latin typeface="Roboto"/>
              <a:ea typeface="Roboto"/>
              <a:cs typeface="Roboto"/>
              <a:sym typeface="Roboto"/>
            </a:endParaRPr>
          </a:p>
          <a:p>
            <a:pPr indent="0" lvl="0" marL="0" rtl="0" algn="ctr">
              <a:spcBef>
                <a:spcPts val="0"/>
              </a:spcBef>
              <a:spcAft>
                <a:spcPts val="0"/>
              </a:spcAft>
              <a:buNone/>
            </a:pPr>
            <a:r>
              <a:rPr lang="en">
                <a:latin typeface="Roboto"/>
                <a:ea typeface="Roboto"/>
                <a:cs typeface="Roboto"/>
                <a:sym typeface="Roboto"/>
              </a:rPr>
              <a:t>where to update if we want to store additional information</a:t>
            </a:r>
            <a:endParaRPr>
              <a:latin typeface="Roboto"/>
              <a:ea typeface="Roboto"/>
              <a:cs typeface="Roboto"/>
              <a:sym typeface="Roboto"/>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5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ROUTING TABLE - Basic Functions</a:t>
            </a:r>
            <a:endParaRPr/>
          </a:p>
        </p:txBody>
      </p:sp>
      <p:pic>
        <p:nvPicPr>
          <p:cNvPr id="304" name="Google Shape;304;p52"/>
          <p:cNvPicPr preferRelativeResize="0"/>
          <p:nvPr/>
        </p:nvPicPr>
        <p:blipFill>
          <a:blip r:embed="rId3">
            <a:alphaModFix/>
          </a:blip>
          <a:stretch>
            <a:fillRect/>
          </a:stretch>
        </p:blipFill>
        <p:spPr>
          <a:xfrm>
            <a:off x="2213225" y="1017725"/>
            <a:ext cx="4717549" cy="3820974"/>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5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ROUTING TABLE - Basic Functions</a:t>
            </a:r>
            <a:endParaRPr/>
          </a:p>
        </p:txBody>
      </p:sp>
      <p:pic>
        <p:nvPicPr>
          <p:cNvPr id="310" name="Google Shape;310;p53"/>
          <p:cNvPicPr preferRelativeResize="0"/>
          <p:nvPr/>
        </p:nvPicPr>
        <p:blipFill>
          <a:blip r:embed="rId3">
            <a:alphaModFix/>
          </a:blip>
          <a:stretch>
            <a:fillRect/>
          </a:stretch>
        </p:blipFill>
        <p:spPr>
          <a:xfrm>
            <a:off x="819150" y="1381125"/>
            <a:ext cx="7505700" cy="238125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54"/>
          <p:cNvSpPr txBox="1"/>
          <p:nvPr>
            <p:ph type="title"/>
          </p:nvPr>
        </p:nvSpPr>
        <p:spPr>
          <a:xfrm>
            <a:off x="311700" y="30440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ROUTING TABLE - Adding Route</a:t>
            </a:r>
            <a:endParaRPr/>
          </a:p>
        </p:txBody>
      </p:sp>
      <p:pic>
        <p:nvPicPr>
          <p:cNvPr id="316" name="Google Shape;316;p54"/>
          <p:cNvPicPr preferRelativeResize="0"/>
          <p:nvPr/>
        </p:nvPicPr>
        <p:blipFill>
          <a:blip r:embed="rId3">
            <a:alphaModFix/>
          </a:blip>
          <a:stretch>
            <a:fillRect/>
          </a:stretch>
        </p:blipFill>
        <p:spPr>
          <a:xfrm>
            <a:off x="2673713" y="877100"/>
            <a:ext cx="3285826" cy="2176875"/>
          </a:xfrm>
          <a:prstGeom prst="rect">
            <a:avLst/>
          </a:prstGeom>
          <a:noFill/>
          <a:ln>
            <a:noFill/>
          </a:ln>
        </p:spPr>
      </p:pic>
      <p:pic>
        <p:nvPicPr>
          <p:cNvPr id="317" name="Google Shape;317;p54"/>
          <p:cNvPicPr preferRelativeResize="0"/>
          <p:nvPr/>
        </p:nvPicPr>
        <p:blipFill>
          <a:blip r:embed="rId4">
            <a:alphaModFix/>
          </a:blip>
          <a:stretch>
            <a:fillRect/>
          </a:stretch>
        </p:blipFill>
        <p:spPr>
          <a:xfrm>
            <a:off x="2059425" y="3619025"/>
            <a:ext cx="4514399" cy="136982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55"/>
          <p:cNvSpPr txBox="1"/>
          <p:nvPr>
            <p:ph type="title"/>
          </p:nvPr>
        </p:nvSpPr>
        <p:spPr>
          <a:xfrm>
            <a:off x="311700" y="30440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ROUTING TABLE - Adding Route</a:t>
            </a:r>
            <a:endParaRPr/>
          </a:p>
        </p:txBody>
      </p:sp>
      <p:pic>
        <p:nvPicPr>
          <p:cNvPr id="323" name="Google Shape;323;p55"/>
          <p:cNvPicPr preferRelativeResize="0"/>
          <p:nvPr/>
        </p:nvPicPr>
        <p:blipFill>
          <a:blip r:embed="rId3">
            <a:alphaModFix/>
          </a:blip>
          <a:stretch>
            <a:fillRect/>
          </a:stretch>
        </p:blipFill>
        <p:spPr>
          <a:xfrm>
            <a:off x="2227022" y="1138300"/>
            <a:ext cx="4689950" cy="1278425"/>
          </a:xfrm>
          <a:prstGeom prst="rect">
            <a:avLst/>
          </a:prstGeom>
          <a:noFill/>
          <a:ln>
            <a:noFill/>
          </a:ln>
        </p:spPr>
      </p:pic>
      <p:pic>
        <p:nvPicPr>
          <p:cNvPr id="324" name="Google Shape;324;p55"/>
          <p:cNvPicPr preferRelativeResize="0"/>
          <p:nvPr/>
        </p:nvPicPr>
        <p:blipFill>
          <a:blip r:embed="rId4">
            <a:alphaModFix/>
          </a:blip>
          <a:stretch>
            <a:fillRect/>
          </a:stretch>
        </p:blipFill>
        <p:spPr>
          <a:xfrm>
            <a:off x="1981559" y="3172046"/>
            <a:ext cx="5180874" cy="120467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56"/>
          <p:cNvSpPr txBox="1"/>
          <p:nvPr>
            <p:ph type="title"/>
          </p:nvPr>
        </p:nvSpPr>
        <p:spPr>
          <a:xfrm>
            <a:off x="311700" y="30440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ROUTING TABLE - Deleting Route</a:t>
            </a:r>
            <a:endParaRPr/>
          </a:p>
        </p:txBody>
      </p:sp>
      <p:pic>
        <p:nvPicPr>
          <p:cNvPr id="330" name="Google Shape;330;p56"/>
          <p:cNvPicPr preferRelativeResize="0"/>
          <p:nvPr/>
        </p:nvPicPr>
        <p:blipFill>
          <a:blip r:embed="rId3">
            <a:alphaModFix/>
          </a:blip>
          <a:stretch>
            <a:fillRect/>
          </a:stretch>
        </p:blipFill>
        <p:spPr>
          <a:xfrm>
            <a:off x="1190625" y="2034100"/>
            <a:ext cx="6762750" cy="186690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57"/>
          <p:cNvSpPr txBox="1"/>
          <p:nvPr>
            <p:ph type="title"/>
          </p:nvPr>
        </p:nvSpPr>
        <p:spPr>
          <a:xfrm>
            <a:off x="311700" y="30440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ROUTING TABLE - Updating Route</a:t>
            </a:r>
            <a:endParaRPr/>
          </a:p>
        </p:txBody>
      </p:sp>
      <p:pic>
        <p:nvPicPr>
          <p:cNvPr id="336" name="Google Shape;336;p57"/>
          <p:cNvPicPr preferRelativeResize="0"/>
          <p:nvPr/>
        </p:nvPicPr>
        <p:blipFill>
          <a:blip r:embed="rId3">
            <a:alphaModFix/>
          </a:blip>
          <a:stretch>
            <a:fillRect/>
          </a:stretch>
        </p:blipFill>
        <p:spPr>
          <a:xfrm>
            <a:off x="1423988" y="1000125"/>
            <a:ext cx="6296025" cy="1571625"/>
          </a:xfrm>
          <a:prstGeom prst="rect">
            <a:avLst/>
          </a:prstGeom>
          <a:noFill/>
          <a:ln>
            <a:noFill/>
          </a:ln>
        </p:spPr>
      </p:pic>
      <p:pic>
        <p:nvPicPr>
          <p:cNvPr id="337" name="Google Shape;337;p57"/>
          <p:cNvPicPr preferRelativeResize="0"/>
          <p:nvPr/>
        </p:nvPicPr>
        <p:blipFill>
          <a:blip r:embed="rId4">
            <a:alphaModFix/>
          </a:blip>
          <a:stretch>
            <a:fillRect/>
          </a:stretch>
        </p:blipFill>
        <p:spPr>
          <a:xfrm>
            <a:off x="828688" y="3417325"/>
            <a:ext cx="7486650" cy="140970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58"/>
          <p:cNvSpPr txBox="1"/>
          <p:nvPr>
            <p:ph type="title"/>
          </p:nvPr>
        </p:nvSpPr>
        <p:spPr>
          <a:xfrm>
            <a:off x="311700" y="30440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ROUTING TABLE - Updating Route</a:t>
            </a:r>
            <a:endParaRPr/>
          </a:p>
        </p:txBody>
      </p:sp>
      <p:pic>
        <p:nvPicPr>
          <p:cNvPr id="343" name="Google Shape;343;p58"/>
          <p:cNvPicPr preferRelativeResize="0"/>
          <p:nvPr/>
        </p:nvPicPr>
        <p:blipFill>
          <a:blip r:embed="rId3">
            <a:alphaModFix/>
          </a:blip>
          <a:stretch>
            <a:fillRect/>
          </a:stretch>
        </p:blipFill>
        <p:spPr>
          <a:xfrm>
            <a:off x="377575" y="1188400"/>
            <a:ext cx="8388849" cy="1383350"/>
          </a:xfrm>
          <a:prstGeom prst="rect">
            <a:avLst/>
          </a:prstGeom>
          <a:noFill/>
          <a:ln>
            <a:noFill/>
          </a:ln>
        </p:spPr>
      </p:pic>
      <p:pic>
        <p:nvPicPr>
          <p:cNvPr id="344" name="Google Shape;344;p58"/>
          <p:cNvPicPr preferRelativeResize="0"/>
          <p:nvPr/>
        </p:nvPicPr>
        <p:blipFill>
          <a:blip r:embed="rId4">
            <a:alphaModFix/>
          </a:blip>
          <a:stretch>
            <a:fillRect/>
          </a:stretch>
        </p:blipFill>
        <p:spPr>
          <a:xfrm>
            <a:off x="1335138" y="2883050"/>
            <a:ext cx="6473726" cy="196022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59"/>
          <p:cNvSpPr txBox="1"/>
          <p:nvPr>
            <p:ph type="title"/>
          </p:nvPr>
        </p:nvSpPr>
        <p:spPr>
          <a:xfrm>
            <a:off x="311700" y="30440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ROUTING TABLE - Updating Route</a:t>
            </a:r>
            <a:endParaRPr/>
          </a:p>
        </p:txBody>
      </p:sp>
      <p:pic>
        <p:nvPicPr>
          <p:cNvPr id="350" name="Google Shape;350;p59"/>
          <p:cNvPicPr preferRelativeResize="0"/>
          <p:nvPr/>
        </p:nvPicPr>
        <p:blipFill>
          <a:blip r:embed="rId3">
            <a:alphaModFix/>
          </a:blip>
          <a:stretch>
            <a:fillRect/>
          </a:stretch>
        </p:blipFill>
        <p:spPr>
          <a:xfrm>
            <a:off x="2010000" y="1109850"/>
            <a:ext cx="5123999" cy="2084450"/>
          </a:xfrm>
          <a:prstGeom prst="rect">
            <a:avLst/>
          </a:prstGeom>
          <a:noFill/>
          <a:ln>
            <a:noFill/>
          </a:ln>
        </p:spPr>
      </p:pic>
      <p:pic>
        <p:nvPicPr>
          <p:cNvPr id="351" name="Google Shape;351;p59"/>
          <p:cNvPicPr preferRelativeResize="0"/>
          <p:nvPr/>
        </p:nvPicPr>
        <p:blipFill>
          <a:blip r:embed="rId4">
            <a:alphaModFix/>
          </a:blip>
          <a:stretch>
            <a:fillRect/>
          </a:stretch>
        </p:blipFill>
        <p:spPr>
          <a:xfrm>
            <a:off x="1886150" y="3346700"/>
            <a:ext cx="5371707" cy="164440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60"/>
          <p:cNvSpPr txBox="1"/>
          <p:nvPr>
            <p:ph type="title"/>
          </p:nvPr>
        </p:nvSpPr>
        <p:spPr>
          <a:xfrm>
            <a:off x="311700" y="30440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ROUTING TABLE - Purge</a:t>
            </a:r>
            <a:endParaRPr/>
          </a:p>
        </p:txBody>
      </p:sp>
      <p:pic>
        <p:nvPicPr>
          <p:cNvPr id="357" name="Google Shape;357;p60"/>
          <p:cNvPicPr preferRelativeResize="0"/>
          <p:nvPr/>
        </p:nvPicPr>
        <p:blipFill>
          <a:blip r:embed="rId3">
            <a:alphaModFix/>
          </a:blip>
          <a:stretch>
            <a:fillRect/>
          </a:stretch>
        </p:blipFill>
        <p:spPr>
          <a:xfrm>
            <a:off x="1104900" y="1481550"/>
            <a:ext cx="6934200" cy="266700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p61"/>
          <p:cNvSpPr txBox="1"/>
          <p:nvPr>
            <p:ph type="title"/>
          </p:nvPr>
        </p:nvSpPr>
        <p:spPr>
          <a:xfrm>
            <a:off x="192975" y="1870375"/>
            <a:ext cx="8602200" cy="17589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D</a:t>
            </a:r>
            <a:r>
              <a:rPr lang="en"/>
              <a:t>ata flows from/to</a:t>
            </a:r>
            <a:endParaRPr/>
          </a:p>
          <a:p>
            <a:pPr indent="0" lvl="0" marL="0" rtl="0" algn="ctr">
              <a:spcBef>
                <a:spcPts val="0"/>
              </a:spcBef>
              <a:spcAft>
                <a:spcPts val="0"/>
              </a:spcAft>
              <a:buNone/>
            </a:pPr>
            <a:r>
              <a:rPr lang="en"/>
              <a:t>TCP Layer and MAC Layer</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AODV </a:t>
            </a:r>
            <a:r>
              <a:rPr lang="en"/>
              <a:t>Packet Headers</a:t>
            </a:r>
            <a:endParaRPr/>
          </a:p>
        </p:txBody>
      </p:sp>
      <p:sp>
        <p:nvSpPr>
          <p:cNvPr id="81" name="Google Shape;81;p1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36550" lvl="0" marL="457200" marR="215900" rtl="0" algn="l">
              <a:lnSpc>
                <a:spcPct val="200000"/>
              </a:lnSpc>
              <a:spcBef>
                <a:spcPts val="1800"/>
              </a:spcBef>
              <a:spcAft>
                <a:spcPts val="0"/>
              </a:spcAft>
              <a:buClr>
                <a:schemeClr val="dk1"/>
              </a:buClr>
              <a:buSzPts val="1700"/>
              <a:buChar char="➢"/>
            </a:pPr>
            <a:r>
              <a:rPr lang="en" sz="1700">
                <a:solidFill>
                  <a:schemeClr val="dk1"/>
                </a:solidFill>
              </a:rPr>
              <a:t>RreqHeader</a:t>
            </a:r>
            <a:endParaRPr sz="1700">
              <a:solidFill>
                <a:schemeClr val="dk1"/>
              </a:solidFill>
            </a:endParaRPr>
          </a:p>
          <a:p>
            <a:pPr indent="-336550" lvl="0" marL="457200" marR="215900" rtl="0" algn="l">
              <a:lnSpc>
                <a:spcPct val="200000"/>
              </a:lnSpc>
              <a:spcBef>
                <a:spcPts val="0"/>
              </a:spcBef>
              <a:spcAft>
                <a:spcPts val="0"/>
              </a:spcAft>
              <a:buClr>
                <a:schemeClr val="dk1"/>
              </a:buClr>
              <a:buSzPts val="1700"/>
              <a:buChar char="➢"/>
            </a:pPr>
            <a:r>
              <a:rPr lang="en" sz="1700">
                <a:solidFill>
                  <a:schemeClr val="dk1"/>
                </a:solidFill>
              </a:rPr>
              <a:t>RrepHeader</a:t>
            </a:r>
            <a:endParaRPr sz="1700">
              <a:solidFill>
                <a:schemeClr val="dk1"/>
              </a:solidFill>
            </a:endParaRPr>
          </a:p>
          <a:p>
            <a:pPr indent="-336550" lvl="0" marL="457200" marR="215900" rtl="0" algn="l">
              <a:lnSpc>
                <a:spcPct val="200000"/>
              </a:lnSpc>
              <a:spcBef>
                <a:spcPts val="0"/>
              </a:spcBef>
              <a:spcAft>
                <a:spcPts val="0"/>
              </a:spcAft>
              <a:buClr>
                <a:schemeClr val="dk1"/>
              </a:buClr>
              <a:buSzPts val="1700"/>
              <a:buChar char="➢"/>
            </a:pPr>
            <a:r>
              <a:rPr lang="en" sz="1700">
                <a:solidFill>
                  <a:schemeClr val="dk1"/>
                </a:solidFill>
              </a:rPr>
              <a:t>RerrHeader</a:t>
            </a:r>
            <a:endParaRPr sz="1700">
              <a:solidFill>
                <a:schemeClr val="dk1"/>
              </a:solidFill>
            </a:endParaRPr>
          </a:p>
          <a:p>
            <a:pPr indent="-336550" lvl="0" marL="457200" marR="215900" rtl="0" algn="l">
              <a:lnSpc>
                <a:spcPct val="200000"/>
              </a:lnSpc>
              <a:spcBef>
                <a:spcPts val="0"/>
              </a:spcBef>
              <a:spcAft>
                <a:spcPts val="0"/>
              </a:spcAft>
              <a:buClr>
                <a:schemeClr val="dk1"/>
              </a:buClr>
              <a:buSzPts val="1700"/>
              <a:buChar char="➢"/>
            </a:pPr>
            <a:r>
              <a:rPr lang="en" sz="1700">
                <a:solidFill>
                  <a:schemeClr val="dk1"/>
                </a:solidFill>
              </a:rPr>
              <a:t>RrepAckHeader</a:t>
            </a:r>
            <a:endParaRPr sz="1700">
              <a:solidFill>
                <a:schemeClr val="dk1"/>
              </a:solidFill>
            </a:endParaRPr>
          </a:p>
          <a:p>
            <a:pPr indent="-336550" lvl="0" marL="457200" marR="215900" rtl="0" algn="l">
              <a:lnSpc>
                <a:spcPct val="200000"/>
              </a:lnSpc>
              <a:spcBef>
                <a:spcPts val="0"/>
              </a:spcBef>
              <a:spcAft>
                <a:spcPts val="0"/>
              </a:spcAft>
              <a:buClr>
                <a:schemeClr val="dk1"/>
              </a:buClr>
              <a:buSzPts val="1700"/>
              <a:buChar char="➢"/>
            </a:pPr>
            <a:r>
              <a:rPr lang="en" sz="1700">
                <a:solidFill>
                  <a:schemeClr val="dk1"/>
                </a:solidFill>
              </a:rPr>
              <a:t>TypeHeader</a:t>
            </a:r>
            <a:endParaRPr sz="1700">
              <a:solidFill>
                <a:schemeClr val="dk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1"/>
                                        </p:tgtEl>
                                        <p:attrNameLst>
                                          <p:attrName>style.visibility</p:attrName>
                                        </p:attrNameLst>
                                      </p:cBhvr>
                                      <p:to>
                                        <p:strVal val="visible"/>
                                      </p:to>
                                    </p:set>
                                    <p:animEffect filter="fade" transition="in">
                                      <p:cBhvr>
                                        <p:cTn dur="1000"/>
                                        <p:tgtEl>
                                          <p:spTgt spid="8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p6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Run the AODV</a:t>
            </a:r>
            <a:endParaRPr/>
          </a:p>
        </p:txBody>
      </p:sp>
      <p:pic>
        <p:nvPicPr>
          <p:cNvPr id="368" name="Google Shape;368;p62"/>
          <p:cNvPicPr preferRelativeResize="0"/>
          <p:nvPr/>
        </p:nvPicPr>
        <p:blipFill>
          <a:blip r:embed="rId3">
            <a:alphaModFix/>
          </a:blip>
          <a:stretch>
            <a:fillRect/>
          </a:stretch>
        </p:blipFill>
        <p:spPr>
          <a:xfrm>
            <a:off x="442913" y="1236925"/>
            <a:ext cx="8258175" cy="3362325"/>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6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Create Devices</a:t>
            </a:r>
            <a:endParaRPr/>
          </a:p>
        </p:txBody>
      </p:sp>
      <p:pic>
        <p:nvPicPr>
          <p:cNvPr id="374" name="Google Shape;374;p63"/>
          <p:cNvPicPr preferRelativeResize="0"/>
          <p:nvPr/>
        </p:nvPicPr>
        <p:blipFill>
          <a:blip r:embed="rId3">
            <a:alphaModFix/>
          </a:blip>
          <a:stretch>
            <a:fillRect/>
          </a:stretch>
        </p:blipFill>
        <p:spPr>
          <a:xfrm>
            <a:off x="646900" y="1088475"/>
            <a:ext cx="7850202" cy="3820975"/>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6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MAC Layer</a:t>
            </a:r>
            <a:endParaRPr/>
          </a:p>
        </p:txBody>
      </p:sp>
      <p:pic>
        <p:nvPicPr>
          <p:cNvPr id="380" name="Google Shape;380;p64"/>
          <p:cNvPicPr preferRelativeResize="0"/>
          <p:nvPr/>
        </p:nvPicPr>
        <p:blipFill>
          <a:blip r:embed="rId3">
            <a:alphaModFix/>
          </a:blip>
          <a:stretch>
            <a:fillRect/>
          </a:stretch>
        </p:blipFill>
        <p:spPr>
          <a:xfrm>
            <a:off x="861438" y="1136725"/>
            <a:ext cx="7421124" cy="1435025"/>
          </a:xfrm>
          <a:prstGeom prst="rect">
            <a:avLst/>
          </a:prstGeom>
          <a:noFill/>
          <a:ln>
            <a:noFill/>
          </a:ln>
        </p:spPr>
      </p:pic>
      <p:pic>
        <p:nvPicPr>
          <p:cNvPr id="381" name="Google Shape;381;p64"/>
          <p:cNvPicPr preferRelativeResize="0"/>
          <p:nvPr/>
        </p:nvPicPr>
        <p:blipFill>
          <a:blip r:embed="rId4">
            <a:alphaModFix/>
          </a:blip>
          <a:stretch>
            <a:fillRect/>
          </a:stretch>
        </p:blipFill>
        <p:spPr>
          <a:xfrm>
            <a:off x="971613" y="2914275"/>
            <a:ext cx="4410075" cy="95250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p6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Send Receive</a:t>
            </a:r>
            <a:endParaRPr/>
          </a:p>
        </p:txBody>
      </p:sp>
      <p:pic>
        <p:nvPicPr>
          <p:cNvPr id="387" name="Google Shape;387;p65"/>
          <p:cNvPicPr preferRelativeResize="0"/>
          <p:nvPr/>
        </p:nvPicPr>
        <p:blipFill>
          <a:blip r:embed="rId3">
            <a:alphaModFix/>
          </a:blip>
          <a:stretch>
            <a:fillRect/>
          </a:stretch>
        </p:blipFill>
        <p:spPr>
          <a:xfrm>
            <a:off x="152400" y="1170125"/>
            <a:ext cx="6549826" cy="2154975"/>
          </a:xfrm>
          <a:prstGeom prst="rect">
            <a:avLst/>
          </a:prstGeom>
          <a:noFill/>
          <a:ln>
            <a:noFill/>
          </a:ln>
        </p:spPr>
      </p:pic>
      <p:pic>
        <p:nvPicPr>
          <p:cNvPr id="388" name="Google Shape;388;p65"/>
          <p:cNvPicPr preferRelativeResize="0"/>
          <p:nvPr/>
        </p:nvPicPr>
        <p:blipFill>
          <a:blip r:embed="rId4">
            <a:alphaModFix/>
          </a:blip>
          <a:stretch>
            <a:fillRect/>
          </a:stretch>
        </p:blipFill>
        <p:spPr>
          <a:xfrm>
            <a:off x="152400" y="3574000"/>
            <a:ext cx="7889774" cy="1398800"/>
          </a:xfrm>
          <a:prstGeom prst="rect">
            <a:avLst/>
          </a:prstGeom>
          <a:noFill/>
          <a:ln>
            <a:noFill/>
          </a:ln>
        </p:spPr>
      </p:pic>
      <p:pic>
        <p:nvPicPr>
          <p:cNvPr id="389" name="Google Shape;389;p65"/>
          <p:cNvPicPr preferRelativeResize="0"/>
          <p:nvPr/>
        </p:nvPicPr>
        <p:blipFill>
          <a:blip r:embed="rId5">
            <a:alphaModFix/>
          </a:blip>
          <a:stretch>
            <a:fillRect/>
          </a:stretch>
        </p:blipFill>
        <p:spPr>
          <a:xfrm>
            <a:off x="5566075" y="2119300"/>
            <a:ext cx="3505200" cy="904875"/>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sp>
        <p:nvSpPr>
          <p:cNvPr id="394" name="Google Shape;394;p6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Routing</a:t>
            </a:r>
            <a:endParaRPr/>
          </a:p>
        </p:txBody>
      </p:sp>
      <p:pic>
        <p:nvPicPr>
          <p:cNvPr id="395" name="Google Shape;395;p66"/>
          <p:cNvPicPr preferRelativeResize="0"/>
          <p:nvPr/>
        </p:nvPicPr>
        <p:blipFill>
          <a:blip r:embed="rId3">
            <a:alphaModFix/>
          </a:blip>
          <a:stretch>
            <a:fillRect/>
          </a:stretch>
        </p:blipFill>
        <p:spPr>
          <a:xfrm>
            <a:off x="152400" y="1170125"/>
            <a:ext cx="8839199" cy="3365788"/>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sp>
        <p:nvSpPr>
          <p:cNvPr id="400" name="Google Shape;400;p6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TCP Protocol</a:t>
            </a:r>
            <a:endParaRPr/>
          </a:p>
        </p:txBody>
      </p:sp>
      <p:pic>
        <p:nvPicPr>
          <p:cNvPr id="401" name="Google Shape;401;p67"/>
          <p:cNvPicPr preferRelativeResize="0"/>
          <p:nvPr/>
        </p:nvPicPr>
        <p:blipFill>
          <a:blip r:embed="rId3">
            <a:alphaModFix/>
          </a:blip>
          <a:stretch>
            <a:fillRect/>
          </a:stretch>
        </p:blipFill>
        <p:spPr>
          <a:xfrm>
            <a:off x="1009650" y="1318575"/>
            <a:ext cx="7124700" cy="304800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pic>
        <p:nvPicPr>
          <p:cNvPr id="406" name="Google Shape;406;p68"/>
          <p:cNvPicPr preferRelativeResize="0"/>
          <p:nvPr/>
        </p:nvPicPr>
        <p:blipFill>
          <a:blip r:embed="rId3">
            <a:alphaModFix/>
          </a:blip>
          <a:stretch>
            <a:fillRect/>
          </a:stretch>
        </p:blipFill>
        <p:spPr>
          <a:xfrm>
            <a:off x="4479500" y="209550"/>
            <a:ext cx="3362325" cy="4724400"/>
          </a:xfrm>
          <a:prstGeom prst="rect">
            <a:avLst/>
          </a:prstGeom>
          <a:noFill/>
          <a:ln>
            <a:noFill/>
          </a:ln>
        </p:spPr>
      </p:pic>
      <p:sp>
        <p:nvSpPr>
          <p:cNvPr id="407" name="Google Shape;407;p68"/>
          <p:cNvSpPr txBox="1"/>
          <p:nvPr/>
        </p:nvSpPr>
        <p:spPr>
          <a:xfrm>
            <a:off x="1833275" y="209550"/>
            <a:ext cx="3000000" cy="39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50">
                <a:solidFill>
                  <a:schemeClr val="dk1"/>
                </a:solidFill>
                <a:highlight>
                  <a:srgbClr val="FAFAFA"/>
                </a:highlight>
                <a:latin typeface="Roboto"/>
                <a:ea typeface="Roboto"/>
                <a:cs typeface="Roboto"/>
                <a:sym typeface="Roboto"/>
              </a:rPr>
              <a:t>TcpL4Protocol Class</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sp>
        <p:nvSpPr>
          <p:cNvPr id="412" name="Google Shape;412;p69"/>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Clr>
                <a:schemeClr val="dk1"/>
              </a:buClr>
              <a:buSzPts val="1100"/>
              <a:buFont typeface="Arial"/>
              <a:buNone/>
            </a:pPr>
            <a:r>
              <a:rPr b="1" lang="en" sz="1350">
                <a:highlight>
                  <a:srgbClr val="FAFAFA"/>
                </a:highlight>
                <a:latin typeface="Roboto"/>
                <a:ea typeface="Roboto"/>
                <a:cs typeface="Roboto"/>
                <a:sym typeface="Roboto"/>
              </a:rPr>
              <a:t>TcpL4Protocol Class</a:t>
            </a:r>
            <a:endParaRPr/>
          </a:p>
        </p:txBody>
      </p:sp>
      <p:pic>
        <p:nvPicPr>
          <p:cNvPr id="413" name="Google Shape;413;p69"/>
          <p:cNvPicPr preferRelativeResize="0"/>
          <p:nvPr/>
        </p:nvPicPr>
        <p:blipFill>
          <a:blip r:embed="rId3">
            <a:alphaModFix/>
          </a:blip>
          <a:stretch>
            <a:fillRect/>
          </a:stretch>
        </p:blipFill>
        <p:spPr>
          <a:xfrm>
            <a:off x="152400" y="1170125"/>
            <a:ext cx="7668003" cy="3820975"/>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sp>
        <p:nvSpPr>
          <p:cNvPr id="418" name="Google Shape;418;p7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Sending Packet</a:t>
            </a:r>
            <a:endParaRPr/>
          </a:p>
        </p:txBody>
      </p:sp>
      <p:pic>
        <p:nvPicPr>
          <p:cNvPr id="419" name="Google Shape;419;p70"/>
          <p:cNvPicPr preferRelativeResize="0"/>
          <p:nvPr/>
        </p:nvPicPr>
        <p:blipFill>
          <a:blip r:embed="rId3">
            <a:alphaModFix/>
          </a:blip>
          <a:stretch>
            <a:fillRect/>
          </a:stretch>
        </p:blipFill>
        <p:spPr>
          <a:xfrm>
            <a:off x="1481138" y="1392775"/>
            <a:ext cx="6181725" cy="3048000"/>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sp>
        <p:nvSpPr>
          <p:cNvPr id="424" name="Google Shape;424;p7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Receiving Packet</a:t>
            </a:r>
            <a:endParaRPr/>
          </a:p>
        </p:txBody>
      </p:sp>
      <p:pic>
        <p:nvPicPr>
          <p:cNvPr id="425" name="Google Shape;425;p71"/>
          <p:cNvPicPr preferRelativeResize="0"/>
          <p:nvPr/>
        </p:nvPicPr>
        <p:blipFill>
          <a:blip r:embed="rId3">
            <a:alphaModFix/>
          </a:blip>
          <a:stretch>
            <a:fillRect/>
          </a:stretch>
        </p:blipFill>
        <p:spPr>
          <a:xfrm>
            <a:off x="942975" y="1667400"/>
            <a:ext cx="7258050" cy="20288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8"/>
          <p:cNvSpPr txBox="1"/>
          <p:nvPr>
            <p:ph type="title"/>
          </p:nvPr>
        </p:nvSpPr>
        <p:spPr>
          <a:xfrm>
            <a:off x="311700" y="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RreqHeader</a:t>
            </a:r>
            <a:endParaRPr/>
          </a:p>
        </p:txBody>
      </p:sp>
      <p:pic>
        <p:nvPicPr>
          <p:cNvPr id="87" name="Google Shape;87;p18"/>
          <p:cNvPicPr preferRelativeResize="0"/>
          <p:nvPr/>
        </p:nvPicPr>
        <p:blipFill>
          <a:blip r:embed="rId3">
            <a:alphaModFix/>
          </a:blip>
          <a:stretch>
            <a:fillRect/>
          </a:stretch>
        </p:blipFill>
        <p:spPr>
          <a:xfrm>
            <a:off x="638300" y="985375"/>
            <a:ext cx="7806582" cy="3750600"/>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p72"/>
          <p:cNvSpPr txBox="1"/>
          <p:nvPr>
            <p:ph type="title"/>
          </p:nvPr>
        </p:nvSpPr>
        <p:spPr>
          <a:xfrm>
            <a:off x="378500" y="1840675"/>
            <a:ext cx="8179200" cy="21522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sz="4500"/>
              <a:t>Thank You</a:t>
            </a:r>
            <a:endParaRPr sz="45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9"/>
          <p:cNvSpPr txBox="1"/>
          <p:nvPr>
            <p:ph type="title"/>
          </p:nvPr>
        </p:nvSpPr>
        <p:spPr>
          <a:xfrm>
            <a:off x="311700" y="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RreqHeader</a:t>
            </a:r>
            <a:endParaRPr/>
          </a:p>
        </p:txBody>
      </p:sp>
      <p:sp>
        <p:nvSpPr>
          <p:cNvPr id="93" name="Google Shape;93;p19"/>
          <p:cNvSpPr txBox="1"/>
          <p:nvPr>
            <p:ph idx="1" type="body"/>
          </p:nvPr>
        </p:nvSpPr>
        <p:spPr>
          <a:xfrm>
            <a:off x="311700" y="863550"/>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94" name="Google Shape;94;p19"/>
          <p:cNvPicPr preferRelativeResize="0"/>
          <p:nvPr/>
        </p:nvPicPr>
        <p:blipFill>
          <a:blip r:embed="rId3">
            <a:alphaModFix/>
          </a:blip>
          <a:stretch>
            <a:fillRect/>
          </a:stretch>
        </p:blipFill>
        <p:spPr>
          <a:xfrm>
            <a:off x="311700" y="934457"/>
            <a:ext cx="8520599" cy="4093643"/>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20"/>
          <p:cNvSpPr txBox="1"/>
          <p:nvPr>
            <p:ph type="title"/>
          </p:nvPr>
        </p:nvSpPr>
        <p:spPr>
          <a:xfrm>
            <a:off x="311700" y="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RreqHeader</a:t>
            </a:r>
            <a:endParaRPr/>
          </a:p>
        </p:txBody>
      </p:sp>
      <p:pic>
        <p:nvPicPr>
          <p:cNvPr id="100" name="Google Shape;100;p20"/>
          <p:cNvPicPr preferRelativeResize="0"/>
          <p:nvPr/>
        </p:nvPicPr>
        <p:blipFill>
          <a:blip r:embed="rId3">
            <a:alphaModFix/>
          </a:blip>
          <a:stretch>
            <a:fillRect/>
          </a:stretch>
        </p:blipFill>
        <p:spPr>
          <a:xfrm>
            <a:off x="842963" y="1778725"/>
            <a:ext cx="7458075" cy="23431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21"/>
          <p:cNvSpPr txBox="1"/>
          <p:nvPr>
            <p:ph type="title"/>
          </p:nvPr>
        </p:nvSpPr>
        <p:spPr>
          <a:xfrm>
            <a:off x="311700" y="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RreqHeader</a:t>
            </a:r>
            <a:endParaRPr/>
          </a:p>
        </p:txBody>
      </p:sp>
      <p:pic>
        <p:nvPicPr>
          <p:cNvPr id="106" name="Google Shape;106;p21"/>
          <p:cNvPicPr preferRelativeResize="0"/>
          <p:nvPr/>
        </p:nvPicPr>
        <p:blipFill>
          <a:blip r:embed="rId3">
            <a:alphaModFix/>
          </a:blip>
          <a:stretch>
            <a:fillRect/>
          </a:stretch>
        </p:blipFill>
        <p:spPr>
          <a:xfrm>
            <a:off x="103912" y="1328475"/>
            <a:ext cx="8936176" cy="30320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